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40"/>
  </p:notesMasterIdLst>
  <p:sldIdLst>
    <p:sldId id="463" r:id="rId2"/>
    <p:sldId id="811" r:id="rId3"/>
    <p:sldId id="810" r:id="rId4"/>
    <p:sldId id="808" r:id="rId5"/>
    <p:sldId id="809" r:id="rId6"/>
    <p:sldId id="813" r:id="rId7"/>
    <p:sldId id="653" r:id="rId8"/>
    <p:sldId id="814" r:id="rId9"/>
    <p:sldId id="848" r:id="rId10"/>
    <p:sldId id="849" r:id="rId11"/>
    <p:sldId id="805" r:id="rId12"/>
    <p:sldId id="854" r:id="rId13"/>
    <p:sldId id="815" r:id="rId14"/>
    <p:sldId id="764" r:id="rId15"/>
    <p:sldId id="781" r:id="rId16"/>
    <p:sldId id="795" r:id="rId17"/>
    <p:sldId id="784" r:id="rId18"/>
    <p:sldId id="780" r:id="rId19"/>
    <p:sldId id="855" r:id="rId20"/>
    <p:sldId id="786" r:id="rId21"/>
    <p:sldId id="856" r:id="rId22"/>
    <p:sldId id="778" r:id="rId23"/>
    <p:sldId id="857" r:id="rId24"/>
    <p:sldId id="858" r:id="rId25"/>
    <p:sldId id="845" r:id="rId26"/>
    <p:sldId id="817" r:id="rId27"/>
    <p:sldId id="840" r:id="rId28"/>
    <p:sldId id="841" r:id="rId29"/>
    <p:sldId id="816" r:id="rId30"/>
    <p:sldId id="797" r:id="rId31"/>
    <p:sldId id="846" r:id="rId32"/>
    <p:sldId id="819" r:id="rId33"/>
    <p:sldId id="850" r:id="rId34"/>
    <p:sldId id="851" r:id="rId35"/>
    <p:sldId id="812" r:id="rId36"/>
    <p:sldId id="766" r:id="rId37"/>
    <p:sldId id="799" r:id="rId38"/>
    <p:sldId id="754"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545F1D"/>
    <a:srgbClr val="006600"/>
    <a:srgbClr val="DEE7D1"/>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9" autoAdjust="0"/>
    <p:restoredTop sz="86447" autoAdjust="0"/>
  </p:normalViewPr>
  <p:slideViewPr>
    <p:cSldViewPr>
      <p:cViewPr varScale="1">
        <p:scale>
          <a:sx n="143" d="100"/>
          <a:sy n="143" d="100"/>
        </p:scale>
        <p:origin x="492" y="84"/>
      </p:cViewPr>
      <p:guideLst>
        <p:guide orient="horz" pos="2160"/>
        <p:guide pos="3840"/>
      </p:guideLst>
    </p:cSldViewPr>
  </p:slideViewPr>
  <p:outlineViewPr>
    <p:cViewPr>
      <p:scale>
        <a:sx n="33" d="100"/>
        <a:sy n="33" d="100"/>
      </p:scale>
      <p:origin x="0" y="-196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B45B6D-8B94-4AEC-94C8-CF821DDD8E85}" type="datetimeFigureOut">
              <a:rPr lang="en-CA" smtClean="0"/>
              <a:t>2021-09-15</a:t>
            </a:fld>
            <a:endParaRPr lang="en-C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D5A6CF-B792-4C7A-B885-B965B7F269ED}" type="slidenum">
              <a:rPr lang="en-CA" smtClean="0"/>
              <a:t>‹#›</a:t>
            </a:fld>
            <a:endParaRPr lang="en-CA" dirty="0"/>
          </a:p>
        </p:txBody>
      </p:sp>
    </p:spTree>
    <p:extLst>
      <p:ext uri="{BB962C8B-B14F-4D97-AF65-F5344CB8AC3E}">
        <p14:creationId xmlns:p14="http://schemas.microsoft.com/office/powerpoint/2010/main" val="340848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98" indent="-291153" eaLnBrk="0" hangingPunct="0">
              <a:defRPr>
                <a:solidFill>
                  <a:schemeClr val="tx1"/>
                </a:solidFill>
                <a:latin typeface="Arial" charset="0"/>
              </a:defRPr>
            </a:lvl2pPr>
            <a:lvl3pPr marL="1164613" indent="-232923" eaLnBrk="0" hangingPunct="0">
              <a:defRPr>
                <a:solidFill>
                  <a:schemeClr val="tx1"/>
                </a:solidFill>
                <a:latin typeface="Arial" charset="0"/>
              </a:defRPr>
            </a:lvl3pPr>
            <a:lvl4pPr marL="1630458" indent="-232923" eaLnBrk="0" hangingPunct="0">
              <a:defRPr>
                <a:solidFill>
                  <a:schemeClr val="tx1"/>
                </a:solidFill>
                <a:latin typeface="Arial" charset="0"/>
              </a:defRPr>
            </a:lvl4pPr>
            <a:lvl5pPr marL="2096304" indent="-232923" eaLnBrk="0" hangingPunct="0">
              <a:defRPr>
                <a:solidFill>
                  <a:schemeClr val="tx1"/>
                </a:solidFill>
                <a:latin typeface="Arial" charset="0"/>
              </a:defRPr>
            </a:lvl5pPr>
            <a:lvl6pPr marL="2562149" indent="-232923" eaLnBrk="0" fontAlgn="base" hangingPunct="0">
              <a:spcBef>
                <a:spcPct val="0"/>
              </a:spcBef>
              <a:spcAft>
                <a:spcPct val="0"/>
              </a:spcAft>
              <a:defRPr>
                <a:solidFill>
                  <a:schemeClr val="tx1"/>
                </a:solidFill>
                <a:latin typeface="Arial" charset="0"/>
              </a:defRPr>
            </a:lvl6pPr>
            <a:lvl7pPr marL="3027994" indent="-232923" eaLnBrk="0" fontAlgn="base" hangingPunct="0">
              <a:spcBef>
                <a:spcPct val="0"/>
              </a:spcBef>
              <a:spcAft>
                <a:spcPct val="0"/>
              </a:spcAft>
              <a:defRPr>
                <a:solidFill>
                  <a:schemeClr val="tx1"/>
                </a:solidFill>
                <a:latin typeface="Arial" charset="0"/>
              </a:defRPr>
            </a:lvl7pPr>
            <a:lvl8pPr marL="3493840" indent="-232923" eaLnBrk="0" fontAlgn="base" hangingPunct="0">
              <a:spcBef>
                <a:spcPct val="0"/>
              </a:spcBef>
              <a:spcAft>
                <a:spcPct val="0"/>
              </a:spcAft>
              <a:defRPr>
                <a:solidFill>
                  <a:schemeClr val="tx1"/>
                </a:solidFill>
                <a:latin typeface="Arial" charset="0"/>
              </a:defRPr>
            </a:lvl8pPr>
            <a:lvl9pPr marL="3959685" indent="-232923" eaLnBrk="0" fontAlgn="base" hangingPunct="0">
              <a:spcBef>
                <a:spcPct val="0"/>
              </a:spcBef>
              <a:spcAft>
                <a:spcPct val="0"/>
              </a:spcAft>
              <a:defRPr>
                <a:solidFill>
                  <a:schemeClr val="tx1"/>
                </a:solidFill>
                <a:latin typeface="Arial" charset="0"/>
              </a:defRPr>
            </a:lvl9pPr>
          </a:lstStyle>
          <a:p>
            <a:pPr eaLnBrk="1" hangingPunct="1"/>
            <a:fld id="{E3E72F2F-497A-47A1-882E-730EDB9F1AFD}" type="slidenum">
              <a:rPr lang="en-US" smtClean="0">
                <a:solidFill>
                  <a:prstClr val="black"/>
                </a:solidFill>
              </a:rPr>
              <a:pPr eaLnBrk="1" hangingPunct="1"/>
              <a:t>1</a:t>
            </a:fld>
            <a:endParaRPr lang="en-US" dirty="0">
              <a:solidFill>
                <a:prstClr val="black"/>
              </a:solidFill>
            </a:endParaRPr>
          </a:p>
        </p:txBody>
      </p:sp>
      <p:sp>
        <p:nvSpPr>
          <p:cNvPr id="53251" name="Rectangle 2"/>
          <p:cNvSpPr>
            <a:spLocks noGrp="1" noRot="1" noChangeAspect="1" noChangeArrowheads="1" noTextEdit="1"/>
          </p:cNvSpPr>
          <p:nvPr>
            <p:ph type="sldImg"/>
          </p:nvPr>
        </p:nvSpPr>
        <p:spPr>
          <a:xfrm>
            <a:off x="406400" y="696913"/>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8731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98" indent="-291153" eaLnBrk="0" hangingPunct="0">
              <a:defRPr>
                <a:solidFill>
                  <a:schemeClr val="tx1"/>
                </a:solidFill>
                <a:latin typeface="Arial" charset="0"/>
              </a:defRPr>
            </a:lvl2pPr>
            <a:lvl3pPr marL="1164613" indent="-232923" eaLnBrk="0" hangingPunct="0">
              <a:defRPr>
                <a:solidFill>
                  <a:schemeClr val="tx1"/>
                </a:solidFill>
                <a:latin typeface="Arial" charset="0"/>
              </a:defRPr>
            </a:lvl3pPr>
            <a:lvl4pPr marL="1630458" indent="-232923" eaLnBrk="0" hangingPunct="0">
              <a:defRPr>
                <a:solidFill>
                  <a:schemeClr val="tx1"/>
                </a:solidFill>
                <a:latin typeface="Arial" charset="0"/>
              </a:defRPr>
            </a:lvl4pPr>
            <a:lvl5pPr marL="2096304" indent="-232923" eaLnBrk="0" hangingPunct="0">
              <a:defRPr>
                <a:solidFill>
                  <a:schemeClr val="tx1"/>
                </a:solidFill>
                <a:latin typeface="Arial" charset="0"/>
              </a:defRPr>
            </a:lvl5pPr>
            <a:lvl6pPr marL="2562149" indent="-232923" eaLnBrk="0" fontAlgn="base" hangingPunct="0">
              <a:spcBef>
                <a:spcPct val="0"/>
              </a:spcBef>
              <a:spcAft>
                <a:spcPct val="0"/>
              </a:spcAft>
              <a:defRPr>
                <a:solidFill>
                  <a:schemeClr val="tx1"/>
                </a:solidFill>
                <a:latin typeface="Arial" charset="0"/>
              </a:defRPr>
            </a:lvl6pPr>
            <a:lvl7pPr marL="3027994" indent="-232923" eaLnBrk="0" fontAlgn="base" hangingPunct="0">
              <a:spcBef>
                <a:spcPct val="0"/>
              </a:spcBef>
              <a:spcAft>
                <a:spcPct val="0"/>
              </a:spcAft>
              <a:defRPr>
                <a:solidFill>
                  <a:schemeClr val="tx1"/>
                </a:solidFill>
                <a:latin typeface="Arial" charset="0"/>
              </a:defRPr>
            </a:lvl7pPr>
            <a:lvl8pPr marL="3493840" indent="-232923" eaLnBrk="0" fontAlgn="base" hangingPunct="0">
              <a:spcBef>
                <a:spcPct val="0"/>
              </a:spcBef>
              <a:spcAft>
                <a:spcPct val="0"/>
              </a:spcAft>
              <a:defRPr>
                <a:solidFill>
                  <a:schemeClr val="tx1"/>
                </a:solidFill>
                <a:latin typeface="Arial" charset="0"/>
              </a:defRPr>
            </a:lvl8pPr>
            <a:lvl9pPr marL="3959685" indent="-232923" eaLnBrk="0" fontAlgn="base" hangingPunct="0">
              <a:spcBef>
                <a:spcPct val="0"/>
              </a:spcBef>
              <a:spcAft>
                <a:spcPct val="0"/>
              </a:spcAft>
              <a:defRPr>
                <a:solidFill>
                  <a:schemeClr val="tx1"/>
                </a:solidFill>
                <a:latin typeface="Arial" charset="0"/>
              </a:defRPr>
            </a:lvl9pPr>
          </a:lstStyle>
          <a:p>
            <a:pPr eaLnBrk="1" hangingPunct="1"/>
            <a:fld id="{E3E72F2F-497A-47A1-882E-730EDB9F1AFD}" type="slidenum">
              <a:rPr lang="en-US" smtClean="0">
                <a:solidFill>
                  <a:prstClr val="black"/>
                </a:solidFill>
              </a:rPr>
              <a:pPr eaLnBrk="1" hangingPunct="1"/>
              <a:t>2</a:t>
            </a:fld>
            <a:endParaRPr lang="en-US" dirty="0">
              <a:solidFill>
                <a:prstClr val="black"/>
              </a:solidFill>
            </a:endParaRPr>
          </a:p>
        </p:txBody>
      </p:sp>
      <p:sp>
        <p:nvSpPr>
          <p:cNvPr id="53251" name="Rectangle 2"/>
          <p:cNvSpPr>
            <a:spLocks noGrp="1" noRot="1" noChangeAspect="1" noChangeArrowheads="1" noTextEdit="1"/>
          </p:cNvSpPr>
          <p:nvPr>
            <p:ph type="sldImg"/>
          </p:nvPr>
        </p:nvSpPr>
        <p:spPr>
          <a:xfrm>
            <a:off x="406400" y="696913"/>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2046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98" indent="-291153" eaLnBrk="0" hangingPunct="0">
              <a:defRPr>
                <a:solidFill>
                  <a:schemeClr val="tx1"/>
                </a:solidFill>
                <a:latin typeface="Arial" charset="0"/>
              </a:defRPr>
            </a:lvl2pPr>
            <a:lvl3pPr marL="1164613" indent="-232923" eaLnBrk="0" hangingPunct="0">
              <a:defRPr>
                <a:solidFill>
                  <a:schemeClr val="tx1"/>
                </a:solidFill>
                <a:latin typeface="Arial" charset="0"/>
              </a:defRPr>
            </a:lvl3pPr>
            <a:lvl4pPr marL="1630458" indent="-232923" eaLnBrk="0" hangingPunct="0">
              <a:defRPr>
                <a:solidFill>
                  <a:schemeClr val="tx1"/>
                </a:solidFill>
                <a:latin typeface="Arial" charset="0"/>
              </a:defRPr>
            </a:lvl4pPr>
            <a:lvl5pPr marL="2096304" indent="-232923" eaLnBrk="0" hangingPunct="0">
              <a:defRPr>
                <a:solidFill>
                  <a:schemeClr val="tx1"/>
                </a:solidFill>
                <a:latin typeface="Arial" charset="0"/>
              </a:defRPr>
            </a:lvl5pPr>
            <a:lvl6pPr marL="2562149" indent="-232923" eaLnBrk="0" fontAlgn="base" hangingPunct="0">
              <a:spcBef>
                <a:spcPct val="0"/>
              </a:spcBef>
              <a:spcAft>
                <a:spcPct val="0"/>
              </a:spcAft>
              <a:defRPr>
                <a:solidFill>
                  <a:schemeClr val="tx1"/>
                </a:solidFill>
                <a:latin typeface="Arial" charset="0"/>
              </a:defRPr>
            </a:lvl6pPr>
            <a:lvl7pPr marL="3027994" indent="-232923" eaLnBrk="0" fontAlgn="base" hangingPunct="0">
              <a:spcBef>
                <a:spcPct val="0"/>
              </a:spcBef>
              <a:spcAft>
                <a:spcPct val="0"/>
              </a:spcAft>
              <a:defRPr>
                <a:solidFill>
                  <a:schemeClr val="tx1"/>
                </a:solidFill>
                <a:latin typeface="Arial" charset="0"/>
              </a:defRPr>
            </a:lvl7pPr>
            <a:lvl8pPr marL="3493840" indent="-232923" eaLnBrk="0" fontAlgn="base" hangingPunct="0">
              <a:spcBef>
                <a:spcPct val="0"/>
              </a:spcBef>
              <a:spcAft>
                <a:spcPct val="0"/>
              </a:spcAft>
              <a:defRPr>
                <a:solidFill>
                  <a:schemeClr val="tx1"/>
                </a:solidFill>
                <a:latin typeface="Arial" charset="0"/>
              </a:defRPr>
            </a:lvl8pPr>
            <a:lvl9pPr marL="3959685" indent="-232923" eaLnBrk="0" fontAlgn="base" hangingPunct="0">
              <a:spcBef>
                <a:spcPct val="0"/>
              </a:spcBef>
              <a:spcAft>
                <a:spcPct val="0"/>
              </a:spcAft>
              <a:defRPr>
                <a:solidFill>
                  <a:schemeClr val="tx1"/>
                </a:solidFill>
                <a:latin typeface="Arial" charset="0"/>
              </a:defRPr>
            </a:lvl9pPr>
          </a:lstStyle>
          <a:p>
            <a:pPr eaLnBrk="1" hangingPunct="1"/>
            <a:fld id="{E3E72F2F-497A-47A1-882E-730EDB9F1AFD}" type="slidenum">
              <a:rPr lang="en-US" smtClean="0">
                <a:solidFill>
                  <a:prstClr val="black"/>
                </a:solidFill>
              </a:rPr>
              <a:pPr eaLnBrk="1" hangingPunct="1"/>
              <a:t>3</a:t>
            </a:fld>
            <a:endParaRPr lang="en-US" dirty="0">
              <a:solidFill>
                <a:prstClr val="black"/>
              </a:solidFill>
            </a:endParaRPr>
          </a:p>
        </p:txBody>
      </p:sp>
      <p:sp>
        <p:nvSpPr>
          <p:cNvPr id="53251" name="Rectangle 2"/>
          <p:cNvSpPr>
            <a:spLocks noGrp="1" noRot="1" noChangeAspect="1" noChangeArrowheads="1" noTextEdit="1"/>
          </p:cNvSpPr>
          <p:nvPr>
            <p:ph type="sldImg"/>
          </p:nvPr>
        </p:nvSpPr>
        <p:spPr>
          <a:xfrm>
            <a:off x="406400" y="696913"/>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7126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A6CF-B792-4C7A-B885-B965B7F269ED}" type="slidenum">
              <a:rPr lang="en-CA" smtClean="0"/>
              <a:t>15</a:t>
            </a:fld>
            <a:endParaRPr lang="en-CA" dirty="0"/>
          </a:p>
        </p:txBody>
      </p:sp>
    </p:spTree>
    <p:extLst>
      <p:ext uri="{BB962C8B-B14F-4D97-AF65-F5344CB8AC3E}">
        <p14:creationId xmlns:p14="http://schemas.microsoft.com/office/powerpoint/2010/main" val="225688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A6CF-B792-4C7A-B885-B965B7F269ED}" type="slidenum">
              <a:rPr lang="en-CA" smtClean="0"/>
              <a:t>26</a:t>
            </a:fld>
            <a:endParaRPr lang="en-CA" dirty="0"/>
          </a:p>
        </p:txBody>
      </p:sp>
    </p:spTree>
    <p:extLst>
      <p:ext uri="{BB962C8B-B14F-4D97-AF65-F5344CB8AC3E}">
        <p14:creationId xmlns:p14="http://schemas.microsoft.com/office/powerpoint/2010/main" val="310167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A6CF-B792-4C7A-B885-B965B7F269ED}" type="slidenum">
              <a:rPr lang="en-CA" smtClean="0"/>
              <a:t>27</a:t>
            </a:fld>
            <a:endParaRPr lang="en-CA" dirty="0"/>
          </a:p>
        </p:txBody>
      </p:sp>
    </p:spTree>
    <p:extLst>
      <p:ext uri="{BB962C8B-B14F-4D97-AF65-F5344CB8AC3E}">
        <p14:creationId xmlns:p14="http://schemas.microsoft.com/office/powerpoint/2010/main" val="189988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A6CF-B792-4C7A-B885-B965B7F269ED}" type="slidenum">
              <a:rPr lang="en-CA" smtClean="0"/>
              <a:t>28</a:t>
            </a:fld>
            <a:endParaRPr lang="en-CA" dirty="0"/>
          </a:p>
        </p:txBody>
      </p:sp>
    </p:spTree>
    <p:extLst>
      <p:ext uri="{BB962C8B-B14F-4D97-AF65-F5344CB8AC3E}">
        <p14:creationId xmlns:p14="http://schemas.microsoft.com/office/powerpoint/2010/main" val="105261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11" y="428605"/>
            <a:ext cx="10763325" cy="584775"/>
          </a:xfrm>
        </p:spPr>
        <p:txBody>
          <a:bodyPr/>
          <a:lstStyle>
            <a:lvl1pPr>
              <a:defRPr sz="3200" baseline="0">
                <a:latin typeface="Calibri" panose="020F0502020204030204" pitchFamily="34" charset="0"/>
              </a:defRPr>
            </a:lvl1pPr>
          </a:lstStyle>
          <a:p>
            <a:r>
              <a:rPr lang="en-CA" noProof="0" dirty="0"/>
              <a:t>Click to edit Master title style</a:t>
            </a:r>
          </a:p>
        </p:txBody>
      </p:sp>
      <p:sp>
        <p:nvSpPr>
          <p:cNvPr id="3" name="Content Placeholder 2"/>
          <p:cNvSpPr>
            <a:spLocks noGrp="1"/>
          </p:cNvSpPr>
          <p:nvPr>
            <p:ph idx="1"/>
          </p:nvPr>
        </p:nvSpPr>
        <p:spPr>
          <a:xfrm>
            <a:off x="476211" y="1143000"/>
            <a:ext cx="11239579" cy="485778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Tree>
    <p:extLst>
      <p:ext uri="{BB962C8B-B14F-4D97-AF65-F5344CB8AC3E}">
        <p14:creationId xmlns:p14="http://schemas.microsoft.com/office/powerpoint/2010/main" val="180440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285711" y="428605"/>
            <a:ext cx="10763325" cy="584775"/>
          </a:xfrm>
        </p:spPr>
        <p:txBody>
          <a:bodyPr/>
          <a:lstStyle>
            <a:lvl1pPr>
              <a:defRPr sz="3200" baseline="0">
                <a:latin typeface="Calibri" panose="020F0502020204030204" pitchFamily="34" charset="0"/>
              </a:defRPr>
            </a:lvl1pPr>
          </a:lstStyle>
          <a:p>
            <a:r>
              <a:rPr lang="en-CA" noProof="0" dirty="0"/>
              <a:t>Click to edit Master title style</a:t>
            </a:r>
          </a:p>
        </p:txBody>
      </p:sp>
    </p:spTree>
    <p:extLst>
      <p:ext uri="{BB962C8B-B14F-4D97-AF65-F5344CB8AC3E}">
        <p14:creationId xmlns:p14="http://schemas.microsoft.com/office/powerpoint/2010/main" val="40491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0536" y="2362201"/>
            <a:ext cx="11047245" cy="707886"/>
          </a:xfrm>
          <a:prstGeom prst="rect">
            <a:avLst/>
          </a:prstGeom>
        </p:spPr>
        <p:txBody>
          <a:bodyPr anchor="t"/>
          <a:lstStyle>
            <a:lvl1pPr algn="ctr">
              <a:defRPr sz="4000" b="1" i="0" cap="all">
                <a:solidFill>
                  <a:schemeClr val="accent2">
                    <a:lumMod val="90000"/>
                    <a:lumOff val="10000"/>
                  </a:schemeClr>
                </a:solidFill>
                <a:latin typeface="Times"/>
                <a:cs typeface="Times"/>
              </a:defRPr>
            </a:lvl1pPr>
          </a:lstStyle>
          <a:p>
            <a:r>
              <a:rPr lang="en-US" dirty="0"/>
              <a:t>Click to edit Master title style</a:t>
            </a:r>
          </a:p>
        </p:txBody>
      </p:sp>
      <p:sp>
        <p:nvSpPr>
          <p:cNvPr id="3" name="Text Placeholder 2"/>
          <p:cNvSpPr>
            <a:spLocks noGrp="1"/>
          </p:cNvSpPr>
          <p:nvPr>
            <p:ph type="body" idx="1"/>
          </p:nvPr>
        </p:nvSpPr>
        <p:spPr>
          <a:xfrm>
            <a:off x="610536" y="1447800"/>
            <a:ext cx="11047245" cy="873280"/>
          </a:xfrm>
          <a:prstGeom prst="rect">
            <a:avLst/>
          </a:prstGeom>
        </p:spPr>
        <p:txBody>
          <a:bodyPr anchor="b"/>
          <a:lstStyle>
            <a:lvl1pPr marL="0" indent="0" algn="ctr">
              <a:buNone/>
              <a:defRPr sz="2000">
                <a:solidFill>
                  <a:schemeClr val="tx1">
                    <a:tint val="75000"/>
                  </a:schemeClr>
                </a:solidFill>
                <a:latin typeface="Times"/>
                <a:cs typeface="Time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Content Placeholder 2"/>
          <p:cNvSpPr>
            <a:spLocks noGrp="1"/>
          </p:cNvSpPr>
          <p:nvPr>
            <p:ph idx="10" hasCustomPrompt="1"/>
          </p:nvPr>
        </p:nvSpPr>
        <p:spPr>
          <a:xfrm>
            <a:off x="610536" y="3705110"/>
            <a:ext cx="11105253" cy="2086090"/>
          </a:xfrm>
        </p:spPr>
        <p:txBody>
          <a:bodyPr/>
          <a:lstStyle>
            <a:lvl1pPr marL="0" indent="0" algn="ctr">
              <a:buNone/>
              <a:defRPr>
                <a:solidFill>
                  <a:schemeClr val="accent2">
                    <a:lumMod val="90000"/>
                    <a:lumOff val="10000"/>
                  </a:schemeClr>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title style</a:t>
            </a:r>
            <a:endParaRPr lang="en-CA" noProof="0" dirty="0"/>
          </a:p>
        </p:txBody>
      </p:sp>
    </p:spTree>
    <p:extLst>
      <p:ext uri="{BB962C8B-B14F-4D97-AF65-F5344CB8AC3E}">
        <p14:creationId xmlns:p14="http://schemas.microsoft.com/office/powerpoint/2010/main" val="275862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11" y="428605"/>
            <a:ext cx="10763325" cy="584775"/>
          </a:xfrm>
        </p:spPr>
        <p:txBody>
          <a:bodyPr/>
          <a:lstStyle>
            <a:lvl1pPr>
              <a:defRPr sz="3200" baseline="0">
                <a:latin typeface="Calibri" panose="020F0502020204030204" pitchFamily="34" charset="0"/>
              </a:defRPr>
            </a:lvl1pPr>
          </a:lstStyle>
          <a:p>
            <a:r>
              <a:rPr lang="en-CA" noProof="0" dirty="0"/>
              <a:t>Click to edit Master title style</a:t>
            </a:r>
          </a:p>
        </p:txBody>
      </p:sp>
      <p:sp>
        <p:nvSpPr>
          <p:cNvPr id="3" name="Content Placeholder 2"/>
          <p:cNvSpPr>
            <a:spLocks noGrp="1"/>
          </p:cNvSpPr>
          <p:nvPr>
            <p:ph idx="1"/>
          </p:nvPr>
        </p:nvSpPr>
        <p:spPr>
          <a:xfrm>
            <a:off x="476211" y="1285860"/>
            <a:ext cx="11239579" cy="485778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Tree>
    <p:extLst>
      <p:ext uri="{BB962C8B-B14F-4D97-AF65-F5344CB8AC3E}">
        <p14:creationId xmlns:p14="http://schemas.microsoft.com/office/powerpoint/2010/main" val="74568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14400" y="1412875"/>
            <a:ext cx="10363200" cy="769441"/>
          </a:xfrm>
        </p:spPr>
        <p:txBody>
          <a:bodyPr/>
          <a:lstStyle>
            <a:lvl1pPr algn="ctr">
              <a:defRPr sz="4400">
                <a:solidFill>
                  <a:srgbClr val="003300"/>
                </a:solidFill>
              </a:defRPr>
            </a:lvl1pPr>
          </a:lstStyle>
          <a:p>
            <a:r>
              <a:rPr lang="en-CA" noProof="0" dirty="0"/>
              <a:t>Click to edit Master title style</a:t>
            </a:r>
          </a:p>
        </p:txBody>
      </p:sp>
      <p:sp>
        <p:nvSpPr>
          <p:cNvPr id="5124" name="Rectangle 4"/>
          <p:cNvSpPr>
            <a:spLocks noGrp="1" noChangeArrowheads="1"/>
          </p:cNvSpPr>
          <p:nvPr>
            <p:ph type="subTitle" idx="1"/>
          </p:nvPr>
        </p:nvSpPr>
        <p:spPr>
          <a:xfrm>
            <a:off x="1828800" y="3168650"/>
            <a:ext cx="8534400" cy="1752600"/>
          </a:xfrm>
        </p:spPr>
        <p:txBody>
          <a:bodyPr/>
          <a:lstStyle>
            <a:lvl1pPr marL="0" indent="0" algn="ctr">
              <a:buFontTx/>
              <a:buNone/>
              <a:defRPr>
                <a:solidFill>
                  <a:srgbClr val="333333"/>
                </a:solidFill>
              </a:defRPr>
            </a:lvl1pPr>
          </a:lstStyle>
          <a:p>
            <a:r>
              <a:rPr lang="en-CA" dirty="0"/>
              <a:t>Click to </a:t>
            </a:r>
            <a:r>
              <a:rPr lang="en-CA" noProof="0" dirty="0"/>
              <a:t>edit</a:t>
            </a:r>
            <a:r>
              <a:rPr lang="en-CA" dirty="0"/>
              <a:t> Master subtitle style</a:t>
            </a:r>
          </a:p>
        </p:txBody>
      </p:sp>
    </p:spTree>
    <p:extLst>
      <p:ext uri="{BB962C8B-B14F-4D97-AF65-F5344CB8AC3E}">
        <p14:creationId xmlns:p14="http://schemas.microsoft.com/office/powerpoint/2010/main" val="325339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90501" y="214313"/>
            <a:ext cx="104775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a:t>Click to add title…</a:t>
            </a:r>
          </a:p>
        </p:txBody>
      </p:sp>
      <p:sp>
        <p:nvSpPr>
          <p:cNvPr id="1027" name="Rectangle 5"/>
          <p:cNvSpPr>
            <a:spLocks noGrp="1" noChangeArrowheads="1"/>
          </p:cNvSpPr>
          <p:nvPr>
            <p:ph type="body" idx="1"/>
          </p:nvPr>
        </p:nvSpPr>
        <p:spPr bwMode="auto">
          <a:xfrm>
            <a:off x="476251" y="1143000"/>
            <a:ext cx="112395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8" name="Text Box 12"/>
          <p:cNvSpPr txBox="1">
            <a:spLocks noChangeArrowheads="1"/>
          </p:cNvSpPr>
          <p:nvPr/>
        </p:nvSpPr>
        <p:spPr bwMode="auto">
          <a:xfrm>
            <a:off x="3790951" y="115888"/>
            <a:ext cx="5088467" cy="366712"/>
          </a:xfrm>
          <a:prstGeom prst="rect">
            <a:avLst/>
          </a:prstGeom>
          <a:noFill/>
          <a:ln w="9525">
            <a:noFill/>
            <a:miter lim="800000"/>
            <a:headEnd/>
            <a:tailEnd/>
          </a:ln>
          <a:effectLst/>
        </p:spPr>
        <p:txBody>
          <a:bodyPr>
            <a:spAutoFit/>
          </a:bodyPr>
          <a:lstStyle/>
          <a:p>
            <a:pPr>
              <a:spcBef>
                <a:spcPct val="50000"/>
              </a:spcBef>
              <a:defRPr/>
            </a:pPr>
            <a:endParaRPr lang="en-US" sz="1800"/>
          </a:p>
        </p:txBody>
      </p:sp>
      <p:sp>
        <p:nvSpPr>
          <p:cNvPr id="9" name="Slide Number Placeholder 3"/>
          <p:cNvSpPr>
            <a:spLocks noGrp="1"/>
          </p:cNvSpPr>
          <p:nvPr>
            <p:ph type="sldNum" sz="quarter" idx="4"/>
          </p:nvPr>
        </p:nvSpPr>
        <p:spPr>
          <a:xfrm>
            <a:off x="11049001" y="285750"/>
            <a:ext cx="878417" cy="476250"/>
          </a:xfrm>
          <a:prstGeom prst="rect">
            <a:avLst/>
          </a:prstGeom>
        </p:spPr>
        <p:txBody>
          <a:bodyPr/>
          <a:lstStyle>
            <a:lvl1pPr>
              <a:defRPr>
                <a:latin typeface="Arial" charset="0"/>
              </a:defRPr>
            </a:lvl1pPr>
          </a:lstStyle>
          <a:p>
            <a:pPr>
              <a:defRPr/>
            </a:pPr>
            <a:fld id="{391D164C-05CB-42B4-9196-2A2D3D9AECBC}" type="slidenum">
              <a:rPr lang="en-US"/>
              <a:pPr>
                <a:defRPr/>
              </a:pPr>
              <a:t>‹#›</a:t>
            </a:fld>
            <a:endParaRPr lang="en-US"/>
          </a:p>
        </p:txBody>
      </p:sp>
    </p:spTree>
    <p:extLst>
      <p:ext uri="{BB962C8B-B14F-4D97-AF65-F5344CB8AC3E}">
        <p14:creationId xmlns:p14="http://schemas.microsoft.com/office/powerpoint/2010/main" val="21021053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Times New Roman" pitchFamily="18" charset="0"/>
        </a:defRPr>
      </a:lvl2pPr>
      <a:lvl3pPr algn="l" rtl="0" eaLnBrk="0" fontAlgn="base" hangingPunct="0">
        <a:spcBef>
          <a:spcPct val="0"/>
        </a:spcBef>
        <a:spcAft>
          <a:spcPct val="0"/>
        </a:spcAft>
        <a:defRPr sz="3600">
          <a:solidFill>
            <a:schemeClr val="accent2"/>
          </a:solidFill>
          <a:latin typeface="Times New Roman" pitchFamily="18" charset="0"/>
        </a:defRPr>
      </a:lvl3pPr>
      <a:lvl4pPr algn="l" rtl="0" eaLnBrk="0" fontAlgn="base" hangingPunct="0">
        <a:spcBef>
          <a:spcPct val="0"/>
        </a:spcBef>
        <a:spcAft>
          <a:spcPct val="0"/>
        </a:spcAft>
        <a:defRPr sz="3600">
          <a:solidFill>
            <a:schemeClr val="accent2"/>
          </a:solidFill>
          <a:latin typeface="Times New Roman" pitchFamily="18" charset="0"/>
        </a:defRPr>
      </a:lvl4pPr>
      <a:lvl5pPr algn="l" rtl="0" eaLnBrk="0" fontAlgn="base" hangingPunct="0">
        <a:spcBef>
          <a:spcPct val="0"/>
        </a:spcBef>
        <a:spcAft>
          <a:spcPct val="0"/>
        </a:spcAft>
        <a:defRPr sz="3600">
          <a:solidFill>
            <a:schemeClr val="accent2"/>
          </a:solidFill>
          <a:latin typeface="Times New Roman" pitchFamily="18" charset="0"/>
        </a:defRPr>
      </a:lvl5pPr>
      <a:lvl6pPr marL="457200" algn="l" rtl="0" fontAlgn="base">
        <a:spcBef>
          <a:spcPct val="0"/>
        </a:spcBef>
        <a:spcAft>
          <a:spcPct val="0"/>
        </a:spcAft>
        <a:defRPr sz="3600">
          <a:solidFill>
            <a:schemeClr val="accent2"/>
          </a:solidFill>
          <a:latin typeface="Times New Roman" pitchFamily="18" charset="0"/>
        </a:defRPr>
      </a:lvl6pPr>
      <a:lvl7pPr marL="914400" algn="l" rtl="0" fontAlgn="base">
        <a:spcBef>
          <a:spcPct val="0"/>
        </a:spcBef>
        <a:spcAft>
          <a:spcPct val="0"/>
        </a:spcAft>
        <a:defRPr sz="3600">
          <a:solidFill>
            <a:schemeClr val="accent2"/>
          </a:solidFill>
          <a:latin typeface="Times New Roman" pitchFamily="18" charset="0"/>
        </a:defRPr>
      </a:lvl7pPr>
      <a:lvl8pPr marL="1371600" algn="l" rtl="0" fontAlgn="base">
        <a:spcBef>
          <a:spcPct val="0"/>
        </a:spcBef>
        <a:spcAft>
          <a:spcPct val="0"/>
        </a:spcAft>
        <a:defRPr sz="3600">
          <a:solidFill>
            <a:schemeClr val="accent2"/>
          </a:solidFill>
          <a:latin typeface="Times New Roman" pitchFamily="18" charset="0"/>
        </a:defRPr>
      </a:lvl8pPr>
      <a:lvl9pPr marL="1828800" algn="l" rtl="0" fontAlgn="base">
        <a:spcBef>
          <a:spcPct val="0"/>
        </a:spcBef>
        <a:spcAft>
          <a:spcPct val="0"/>
        </a:spcAft>
        <a:defRPr sz="36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j-lt"/>
        </a:defRPr>
      </a:lvl2pPr>
      <a:lvl3pPr marL="1143000" indent="-228600" algn="l" rtl="0" eaLnBrk="0" fontAlgn="base" hangingPunct="0">
        <a:spcBef>
          <a:spcPct val="20000"/>
        </a:spcBef>
        <a:spcAft>
          <a:spcPct val="0"/>
        </a:spcAft>
        <a:buChar char="•"/>
        <a:defRPr sz="20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Andrew.leach@ualberta.c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1371600"/>
            <a:ext cx="7009698" cy="2308324"/>
          </a:xfrm>
        </p:spPr>
        <p:txBody>
          <a:bodyPr/>
          <a:lstStyle/>
          <a:p>
            <a:pPr>
              <a:defRPr/>
            </a:pPr>
            <a:r>
              <a:rPr lang="en-US" sz="3600" dirty="0">
                <a:latin typeface="Adobe Devanagari" panose="02040503050201020203" pitchFamily="18" charset="0"/>
                <a:cs typeface="Adobe Devanagari" panose="02040503050201020203" pitchFamily="18" charset="0"/>
              </a:rPr>
              <a:t>Economic implications of Supreme Court decision on GHG pricing for climate policy</a:t>
            </a:r>
          </a:p>
        </p:txBody>
      </p:sp>
      <p:sp>
        <p:nvSpPr>
          <p:cNvPr id="5" name="Content Placeholder 4">
            <a:extLst>
              <a:ext uri="{FF2B5EF4-FFF2-40B4-BE49-F238E27FC236}">
                <a16:creationId xmlns:a16="http://schemas.microsoft.com/office/drawing/2014/main" id="{055F97AE-0810-4E31-AE30-417E0019D754}"/>
              </a:ext>
            </a:extLst>
          </p:cNvPr>
          <p:cNvSpPr>
            <a:spLocks noGrp="1"/>
          </p:cNvSpPr>
          <p:nvPr>
            <p:ph idx="10"/>
          </p:nvPr>
        </p:nvSpPr>
        <p:spPr/>
        <p:txBody>
          <a:bodyPr/>
          <a:lstStyle/>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Andrew Leach</a:t>
            </a:r>
          </a:p>
          <a:p>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463682828"/>
      </p:ext>
    </p:extLst>
  </p:cSld>
  <p:clrMapOvr>
    <a:masterClrMapping/>
  </p:clrMapOvr>
  <mc:AlternateContent xmlns:mc="http://schemas.openxmlformats.org/markup-compatibility/2006" xmlns:p14="http://schemas.microsoft.com/office/powerpoint/2010/main">
    <mc:Choice Requires="p14">
      <p:transition spd="slow" p14:dur="2000" advTm="6284"/>
    </mc:Choice>
    <mc:Fallback xmlns="">
      <p:transition spd="slow" advTm="628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Devanagari" panose="02040503050201020203" pitchFamily="18" charset="0"/>
                <a:cs typeface="Adobe Devanagari" panose="02040503050201020203" pitchFamily="18" charset="0"/>
              </a:rPr>
              <a:t>The federalism challenges leap off the page</a:t>
            </a:r>
          </a:p>
        </p:txBody>
      </p:sp>
      <p:pic>
        <p:nvPicPr>
          <p:cNvPr id="6" name="Content Placeholder 5">
            <a:extLst>
              <a:ext uri="{FF2B5EF4-FFF2-40B4-BE49-F238E27FC236}">
                <a16:creationId xmlns:a16="http://schemas.microsoft.com/office/drawing/2014/main" id="{F8D252FA-950B-4A11-B0FB-C242DABCDF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8250" y="1143000"/>
            <a:ext cx="9715500" cy="4857750"/>
          </a:xfrm>
        </p:spPr>
      </p:pic>
    </p:spTree>
    <p:extLst>
      <p:ext uri="{BB962C8B-B14F-4D97-AF65-F5344CB8AC3E}">
        <p14:creationId xmlns:p14="http://schemas.microsoft.com/office/powerpoint/2010/main" val="387203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6AF0-147E-4443-B505-56A9D7B879E2}"/>
              </a:ext>
            </a:extLst>
          </p:cNvPr>
          <p:cNvSpPr>
            <a:spLocks noGrp="1"/>
          </p:cNvSpPr>
          <p:nvPr>
            <p:ph type="title"/>
          </p:nvPr>
        </p:nvSpPr>
        <p:spPr>
          <a:xfrm>
            <a:off x="285711" y="428605"/>
            <a:ext cx="10763325" cy="584775"/>
          </a:xfrm>
        </p:spPr>
        <p:txBody>
          <a:bodyPr/>
          <a:lstStyle/>
          <a:p>
            <a:r>
              <a:rPr lang="en-CA" dirty="0">
                <a:latin typeface="Adobe Devanagari" panose="02040503050201020203" pitchFamily="18" charset="0"/>
                <a:cs typeface="Adobe Devanagari" panose="02040503050201020203" pitchFamily="18" charset="0"/>
              </a:rPr>
              <a:t>The economist’s response isn’t to open a Constitutional Law book!</a:t>
            </a:r>
          </a:p>
        </p:txBody>
      </p:sp>
      <p:sp>
        <p:nvSpPr>
          <p:cNvPr id="5" name="Content Placeholder 4">
            <a:extLst>
              <a:ext uri="{FF2B5EF4-FFF2-40B4-BE49-F238E27FC236}">
                <a16:creationId xmlns:a16="http://schemas.microsoft.com/office/drawing/2014/main" id="{DE8E2464-A15B-4831-8EA8-4B312080CDD0}"/>
              </a:ext>
            </a:extLst>
          </p:cNvPr>
          <p:cNvSpPr>
            <a:spLocks noGrp="1"/>
          </p:cNvSpPr>
          <p:nvPr>
            <p:ph idx="1"/>
          </p:nvPr>
        </p:nvSpPr>
        <p:spPr>
          <a:xfrm>
            <a:off x="476211" y="1259602"/>
            <a:ext cx="11239579" cy="4741182"/>
          </a:xfrm>
        </p:spPr>
        <p:txBody>
          <a:bodyPr/>
          <a:lstStyle/>
          <a:p>
            <a:r>
              <a:rPr lang="en-US" dirty="0">
                <a:latin typeface="Adobe Devanagari" panose="02040503050201020203" pitchFamily="18" charset="0"/>
                <a:cs typeface="Adobe Devanagari" panose="02040503050201020203" pitchFamily="18" charset="0"/>
              </a:rPr>
              <a:t>Perhaps it should be:</a:t>
            </a:r>
          </a:p>
          <a:p>
            <a:pPr lvl="1"/>
            <a:r>
              <a:rPr lang="en-US" dirty="0">
                <a:latin typeface="Adobe Devanagari" panose="02040503050201020203" pitchFamily="18" charset="0"/>
                <a:cs typeface="Adobe Devanagari" panose="02040503050201020203" pitchFamily="18" charset="0"/>
              </a:rPr>
              <a:t>The Constitution imposes significant constraints on the exercise of different types of policies by different levels of government</a:t>
            </a:r>
          </a:p>
          <a:p>
            <a:pPr lvl="1"/>
            <a:r>
              <a:rPr lang="en-US" dirty="0">
                <a:latin typeface="Adobe Devanagari" panose="02040503050201020203" pitchFamily="18" charset="0"/>
                <a:cs typeface="Adobe Devanagari" panose="02040503050201020203" pitchFamily="18" charset="0"/>
              </a:rPr>
              <a:t>If we’re serious about the economics of the Second Best, we need to keep in mind constraints and distortions</a:t>
            </a:r>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63609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6AF0-147E-4443-B505-56A9D7B879E2}"/>
              </a:ext>
            </a:extLst>
          </p:cNvPr>
          <p:cNvSpPr>
            <a:spLocks noGrp="1"/>
          </p:cNvSpPr>
          <p:nvPr>
            <p:ph type="title"/>
          </p:nvPr>
        </p:nvSpPr>
        <p:spPr>
          <a:xfrm>
            <a:off x="285711" y="428605"/>
            <a:ext cx="10763325" cy="584775"/>
          </a:xfrm>
        </p:spPr>
        <p:txBody>
          <a:bodyPr/>
          <a:lstStyle/>
          <a:p>
            <a:r>
              <a:rPr lang="en-CA" dirty="0">
                <a:latin typeface="Adobe Devanagari" panose="02040503050201020203" pitchFamily="18" charset="0"/>
                <a:cs typeface="Adobe Devanagari" panose="02040503050201020203" pitchFamily="18" charset="0"/>
              </a:rPr>
              <a:t>The economist’s response isn’t to open a Constitutional Law book!</a:t>
            </a:r>
          </a:p>
        </p:txBody>
      </p:sp>
      <p:sp>
        <p:nvSpPr>
          <p:cNvPr id="5" name="Content Placeholder 4">
            <a:extLst>
              <a:ext uri="{FF2B5EF4-FFF2-40B4-BE49-F238E27FC236}">
                <a16:creationId xmlns:a16="http://schemas.microsoft.com/office/drawing/2014/main" id="{DE8E2464-A15B-4831-8EA8-4B312080CDD0}"/>
              </a:ext>
            </a:extLst>
          </p:cNvPr>
          <p:cNvSpPr>
            <a:spLocks noGrp="1"/>
          </p:cNvSpPr>
          <p:nvPr>
            <p:ph idx="1"/>
          </p:nvPr>
        </p:nvSpPr>
        <p:spPr>
          <a:xfrm>
            <a:off x="476211" y="1259602"/>
            <a:ext cx="11239579" cy="4741182"/>
          </a:xfrm>
        </p:spPr>
        <p:txBody>
          <a:bodyPr/>
          <a:lstStyle/>
          <a:p>
            <a:r>
              <a:rPr lang="en-US" dirty="0">
                <a:latin typeface="Adobe Devanagari" panose="02040503050201020203" pitchFamily="18" charset="0"/>
                <a:cs typeface="Adobe Devanagari" panose="02040503050201020203" pitchFamily="18" charset="0"/>
              </a:rPr>
              <a:t>Perhaps it should be:</a:t>
            </a:r>
          </a:p>
          <a:p>
            <a:pPr lvl="1"/>
            <a:r>
              <a:rPr lang="en-US" dirty="0">
                <a:latin typeface="Adobe Devanagari" panose="02040503050201020203" pitchFamily="18" charset="0"/>
                <a:cs typeface="Adobe Devanagari" panose="02040503050201020203" pitchFamily="18" charset="0"/>
              </a:rPr>
              <a:t>The Constitution imposes significant constraints on the exercise of different types of policies by different levels of government</a:t>
            </a:r>
          </a:p>
          <a:p>
            <a:pPr lvl="1"/>
            <a:r>
              <a:rPr lang="en-US" dirty="0">
                <a:latin typeface="Adobe Devanagari" panose="02040503050201020203" pitchFamily="18" charset="0"/>
                <a:cs typeface="Adobe Devanagari" panose="02040503050201020203" pitchFamily="18" charset="0"/>
              </a:rPr>
              <a:t>If we’re serious about the economics of the Second Best, we need to keep in mind constraints and distortions</a:t>
            </a:r>
          </a:p>
          <a:p>
            <a:pPr lvl="1"/>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There’s another reason:</a:t>
            </a:r>
          </a:p>
          <a:p>
            <a:pPr lvl="1"/>
            <a:r>
              <a:rPr lang="en-US" dirty="0">
                <a:latin typeface="Adobe Devanagari" panose="02040503050201020203" pitchFamily="18" charset="0"/>
                <a:cs typeface="Adobe Devanagari" panose="02040503050201020203" pitchFamily="18" charset="0"/>
              </a:rPr>
              <a:t>At first glance, the Constitution can seem easy to interpret, but in many cases that interpretation is more complex</a:t>
            </a:r>
          </a:p>
          <a:p>
            <a:pPr lvl="1"/>
            <a:r>
              <a:rPr lang="en-US" dirty="0">
                <a:latin typeface="Adobe Devanagari" panose="02040503050201020203" pitchFamily="18" charset="0"/>
                <a:cs typeface="Adobe Devanagari" panose="02040503050201020203" pitchFamily="18" charset="0"/>
              </a:rPr>
              <a:t>We don’t want to make recommendations that are offside with the law</a:t>
            </a:r>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8343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6AF0-147E-4443-B505-56A9D7B879E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Climate policy raises several important constitutional questions</a:t>
            </a:r>
          </a:p>
        </p:txBody>
      </p:sp>
      <p:sp>
        <p:nvSpPr>
          <p:cNvPr id="3" name="Content Placeholder 2">
            <a:extLst>
              <a:ext uri="{FF2B5EF4-FFF2-40B4-BE49-F238E27FC236}">
                <a16:creationId xmlns:a16="http://schemas.microsoft.com/office/drawing/2014/main" id="{F92C7DE3-0A0F-439B-AB39-0BB251047F62}"/>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Which level of government should address climate change</a:t>
            </a:r>
          </a:p>
          <a:p>
            <a:pPr lvl="1"/>
            <a:r>
              <a:rPr lang="en-CA" dirty="0">
                <a:latin typeface="Adobe Devanagari" panose="02040503050201020203" pitchFamily="18" charset="0"/>
                <a:cs typeface="Adobe Devanagari" panose="02040503050201020203" pitchFamily="18" charset="0"/>
              </a:rPr>
              <a:t>Both?</a:t>
            </a:r>
          </a:p>
          <a:p>
            <a:pPr lvl="1"/>
            <a:r>
              <a:rPr lang="en-CA" dirty="0">
                <a:latin typeface="Adobe Devanagari" panose="02040503050201020203" pitchFamily="18" charset="0"/>
                <a:cs typeface="Adobe Devanagari" panose="02040503050201020203" pitchFamily="18" charset="0"/>
              </a:rPr>
              <a:t>Federal? </a:t>
            </a:r>
          </a:p>
          <a:p>
            <a:pPr lvl="1"/>
            <a:r>
              <a:rPr lang="en-CA" dirty="0">
                <a:latin typeface="Adobe Devanagari" panose="02040503050201020203" pitchFamily="18" charset="0"/>
                <a:cs typeface="Adobe Devanagari" panose="02040503050201020203" pitchFamily="18" charset="0"/>
              </a:rPr>
              <a:t>Provincial?</a:t>
            </a:r>
          </a:p>
          <a:p>
            <a:pPr lvl="1"/>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Which tools are available to the different levels of government?</a:t>
            </a:r>
          </a:p>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How is Canada’s situation different from that faced by other countries?</a:t>
            </a:r>
          </a:p>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The 2021 </a:t>
            </a:r>
            <a:r>
              <a:rPr lang="en-CA" i="1" dirty="0">
                <a:latin typeface="Adobe Devanagari" panose="02040503050201020203" pitchFamily="18" charset="0"/>
                <a:cs typeface="Adobe Devanagari" panose="02040503050201020203" pitchFamily="18" charset="0"/>
              </a:rPr>
              <a:t>Greenhouse Gas Pollution Pricing Act </a:t>
            </a:r>
            <a:r>
              <a:rPr lang="en-CA" dirty="0">
                <a:latin typeface="Adobe Devanagari" panose="02040503050201020203" pitchFamily="18" charset="0"/>
                <a:cs typeface="Adobe Devanagari" panose="02040503050201020203" pitchFamily="18" charset="0"/>
              </a:rPr>
              <a:t>decision resolves some – but not many or nearly enough – of these questions.</a:t>
            </a:r>
          </a:p>
          <a:p>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92099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A4B6-2768-437B-94FE-E164825F5187}"/>
              </a:ext>
            </a:extLst>
          </p:cNvPr>
          <p:cNvSpPr>
            <a:spLocks noGrp="1"/>
          </p:cNvSpPr>
          <p:nvPr>
            <p:ph type="title"/>
          </p:nvPr>
        </p:nvSpPr>
        <p:spPr/>
        <p:txBody>
          <a:bodyPr/>
          <a:lstStyle/>
          <a:p>
            <a:r>
              <a:rPr lang="en-CA" dirty="0">
                <a:latin typeface="Adobe Devanagari" panose="02040503050201020203" pitchFamily="18" charset="0"/>
                <a:ea typeface="Tahoma" panose="020B0604030504040204" pitchFamily="34" charset="0"/>
                <a:cs typeface="Adobe Devanagari" panose="02040503050201020203" pitchFamily="18" charset="0"/>
              </a:rPr>
              <a:t>Environmental economics meets the law</a:t>
            </a:r>
          </a:p>
        </p:txBody>
      </p:sp>
      <p:sp>
        <p:nvSpPr>
          <p:cNvPr id="3" name="Content Placeholder 2">
            <a:extLst>
              <a:ext uri="{FF2B5EF4-FFF2-40B4-BE49-F238E27FC236}">
                <a16:creationId xmlns:a16="http://schemas.microsoft.com/office/drawing/2014/main" id="{5D372C96-414D-47DA-B890-625C57125595}"/>
              </a:ext>
            </a:extLst>
          </p:cNvPr>
          <p:cNvSpPr>
            <a:spLocks noGrp="1"/>
          </p:cNvSpPr>
          <p:nvPr>
            <p:ph idx="1"/>
          </p:nvPr>
        </p:nvSpPr>
        <p:spPr/>
        <p:txBody>
          <a:bodyPr/>
          <a:lstStyle/>
          <a:p>
            <a:r>
              <a:rPr lang="en-CA" dirty="0">
                <a:latin typeface="Adobe Devanagari" panose="02040503050201020203" pitchFamily="18" charset="0"/>
                <a:ea typeface="Tahoma" panose="020B0604030504040204" pitchFamily="34" charset="0"/>
                <a:cs typeface="Adobe Devanagari" panose="02040503050201020203" pitchFamily="18" charset="0"/>
              </a:rPr>
              <a:t>Economists prefer carbon prices to command-and-control policies as they deliver cost-effective emissions reductions</a:t>
            </a:r>
          </a:p>
          <a:p>
            <a:endParaRPr lang="en-CA" dirty="0">
              <a:latin typeface="Adobe Devanagari" panose="02040503050201020203" pitchFamily="18" charset="0"/>
              <a:ea typeface="Tahoma" panose="020B0604030504040204" pitchFamily="34" charset="0"/>
              <a:cs typeface="Adobe Devanagari" panose="02040503050201020203" pitchFamily="18" charset="0"/>
            </a:endParaRPr>
          </a:p>
          <a:p>
            <a:r>
              <a:rPr lang="en-CA" dirty="0">
                <a:latin typeface="Adobe Devanagari" panose="02040503050201020203" pitchFamily="18" charset="0"/>
                <a:ea typeface="Tahoma" panose="020B0604030504040204" pitchFamily="34" charset="0"/>
                <a:cs typeface="Adobe Devanagari" panose="02040503050201020203" pitchFamily="18" charset="0"/>
              </a:rPr>
              <a:t>Economists’ </a:t>
            </a:r>
            <a:r>
              <a:rPr lang="en-CA" dirty="0" err="1">
                <a:latin typeface="Adobe Devanagari" panose="02040503050201020203" pitchFamily="18" charset="0"/>
                <a:ea typeface="Tahoma" panose="020B0604030504040204" pitchFamily="34" charset="0"/>
                <a:cs typeface="Adobe Devanagari" panose="02040503050201020203" pitchFamily="18" charset="0"/>
              </a:rPr>
              <a:t>equi</a:t>
            </a:r>
            <a:r>
              <a:rPr lang="en-CA" dirty="0">
                <a:latin typeface="Adobe Devanagari" panose="02040503050201020203" pitchFamily="18" charset="0"/>
                <a:ea typeface="Tahoma" panose="020B0604030504040204" pitchFamily="34" charset="0"/>
                <a:cs typeface="Adobe Devanagari" panose="02040503050201020203" pitchFamily="18" charset="0"/>
              </a:rPr>
              <a:t>-marginal principle tells us that national carbon pricing will likely be the lowest-cost policy when compared to a patchwork of provincial policies</a:t>
            </a:r>
          </a:p>
          <a:p>
            <a:endParaRPr lang="en-CA" dirty="0">
              <a:latin typeface="Adobe Devanagari" panose="02040503050201020203" pitchFamily="18" charset="0"/>
              <a:ea typeface="Tahoma" panose="020B0604030504040204" pitchFamily="34" charset="0"/>
              <a:cs typeface="Adobe Devanagari" panose="02040503050201020203" pitchFamily="18" charset="0"/>
            </a:endParaRPr>
          </a:p>
          <a:p>
            <a:r>
              <a:rPr lang="en-CA" dirty="0">
                <a:latin typeface="Adobe Devanagari" panose="02040503050201020203" pitchFamily="18" charset="0"/>
                <a:ea typeface="Tahoma" panose="020B0604030504040204" pitchFamily="34" charset="0"/>
                <a:cs typeface="Adobe Devanagari" panose="02040503050201020203" pitchFamily="18" charset="0"/>
              </a:rPr>
              <a:t>But, policy effectiveness doesn’t confer jurisdiction </a:t>
            </a:r>
          </a:p>
          <a:p>
            <a:pPr lvl="1"/>
            <a:r>
              <a:rPr lang="en-US" dirty="0">
                <a:latin typeface="Adobe Devanagari" panose="02040503050201020203" pitchFamily="18" charset="0"/>
                <a:ea typeface="Tahoma" panose="020B0604030504040204" pitchFamily="34" charset="0"/>
                <a:cs typeface="Adobe Devanagari" panose="02040503050201020203" pitchFamily="18" charset="0"/>
              </a:rPr>
              <a:t>whether a subject should or would best be regulated federally or provincially as a matter of optimal policy is irrelevant to the constitutional validity of the legislation.</a:t>
            </a:r>
          </a:p>
        </p:txBody>
      </p:sp>
      <p:sp>
        <p:nvSpPr>
          <p:cNvPr id="7" name="TextBox 6">
            <a:extLst>
              <a:ext uri="{FF2B5EF4-FFF2-40B4-BE49-F238E27FC236}">
                <a16:creationId xmlns:a16="http://schemas.microsoft.com/office/drawing/2014/main" id="{95D2B849-677A-4E13-A95B-D3E69FE4F8C3}"/>
              </a:ext>
            </a:extLst>
          </p:cNvPr>
          <p:cNvSpPr txBox="1"/>
          <p:nvPr/>
        </p:nvSpPr>
        <p:spPr>
          <a:xfrm>
            <a:off x="1295400" y="4876800"/>
            <a:ext cx="7239000" cy="276999"/>
          </a:xfrm>
          <a:prstGeom prst="rect">
            <a:avLst/>
          </a:prstGeom>
          <a:noFill/>
        </p:spPr>
        <p:txBody>
          <a:bodyPr wrap="square" rtlCol="0">
            <a:spAutoFit/>
          </a:bodyPr>
          <a:lstStyle/>
          <a:p>
            <a:r>
              <a:rPr lang="en-US" sz="1200" dirty="0">
                <a:latin typeface="Garamond" panose="02020404030301010803" pitchFamily="18" charset="0"/>
                <a:ea typeface="Tahoma" panose="020B0604030504040204" pitchFamily="34" charset="0"/>
                <a:cs typeface="Calibri" panose="020F0502020204030204" pitchFamily="34" charset="0"/>
              </a:rPr>
              <a:t>See </a:t>
            </a:r>
            <a:r>
              <a:rPr lang="en-US" sz="1200" i="1" dirty="0">
                <a:latin typeface="Garamond" panose="02020404030301010803" pitchFamily="18" charset="0"/>
                <a:ea typeface="Tahoma" panose="020B0604030504040204" pitchFamily="34" charset="0"/>
                <a:cs typeface="Calibri" panose="020F0502020204030204" pitchFamily="34" charset="0"/>
              </a:rPr>
              <a:t>Re: Securities Act</a:t>
            </a:r>
            <a:r>
              <a:rPr lang="en-US" sz="1200" dirty="0">
                <a:latin typeface="Garamond" panose="02020404030301010803" pitchFamily="18" charset="0"/>
                <a:ea typeface="Tahoma" panose="020B0604030504040204" pitchFamily="34" charset="0"/>
                <a:cs typeface="Calibri" panose="020F0502020204030204" pitchFamily="34" charset="0"/>
              </a:rPr>
              <a:t> at para 90, </a:t>
            </a:r>
            <a:r>
              <a:rPr lang="en-US" sz="1200" i="1" dirty="0">
                <a:latin typeface="Garamond" panose="02020404030301010803" pitchFamily="18" charset="0"/>
                <a:ea typeface="Tahoma" panose="020B0604030504040204" pitchFamily="34" charset="0"/>
                <a:cs typeface="Calibri" panose="020F0502020204030204" pitchFamily="34" charset="0"/>
              </a:rPr>
              <a:t>Re: Firearms Act</a:t>
            </a:r>
            <a:r>
              <a:rPr lang="en-US" sz="1200" dirty="0">
                <a:latin typeface="Garamond" panose="02020404030301010803" pitchFamily="18" charset="0"/>
                <a:ea typeface="Tahoma" panose="020B0604030504040204" pitchFamily="34" charset="0"/>
                <a:cs typeface="Calibri" panose="020F0502020204030204" pitchFamily="34" charset="0"/>
              </a:rPr>
              <a:t> at para 18, </a:t>
            </a:r>
            <a:r>
              <a:rPr lang="en-US" sz="1200" i="1" dirty="0">
                <a:latin typeface="Garamond" panose="02020404030301010803" pitchFamily="18" charset="0"/>
                <a:ea typeface="Tahoma" panose="020B0604030504040204" pitchFamily="34" charset="0"/>
                <a:cs typeface="Calibri" panose="020F0502020204030204" pitchFamily="34" charset="0"/>
              </a:rPr>
              <a:t>R v. Morgentaler</a:t>
            </a:r>
            <a:r>
              <a:rPr lang="en-US" sz="1200" dirty="0">
                <a:latin typeface="Garamond" panose="02020404030301010803" pitchFamily="18" charset="0"/>
                <a:ea typeface="Tahoma" panose="020B0604030504040204" pitchFamily="34" charset="0"/>
                <a:cs typeface="Calibri" panose="020F0502020204030204" pitchFamily="34" charset="0"/>
              </a:rPr>
              <a:t> at 487-88, and </a:t>
            </a:r>
            <a:r>
              <a:rPr lang="en-US" sz="1200" i="1" dirty="0">
                <a:latin typeface="Garamond" panose="02020404030301010803" pitchFamily="18" charset="0"/>
                <a:ea typeface="Tahoma" panose="020B0604030504040204" pitchFamily="34" charset="0"/>
                <a:cs typeface="Calibri" panose="020F0502020204030204" pitchFamily="34" charset="0"/>
              </a:rPr>
              <a:t>re Anti-Inflation Act</a:t>
            </a:r>
            <a:r>
              <a:rPr lang="en-US" sz="1200" dirty="0">
                <a:latin typeface="Garamond" panose="02020404030301010803" pitchFamily="18" charset="0"/>
                <a:ea typeface="Tahoma" panose="020B0604030504040204" pitchFamily="34" charset="0"/>
                <a:cs typeface="Calibri" panose="020F0502020204030204" pitchFamily="34" charset="0"/>
              </a:rPr>
              <a:t> at 468.</a:t>
            </a:r>
          </a:p>
        </p:txBody>
      </p:sp>
    </p:spTree>
    <p:extLst>
      <p:ext uri="{BB962C8B-B14F-4D97-AF65-F5344CB8AC3E}">
        <p14:creationId xmlns:p14="http://schemas.microsoft.com/office/powerpoint/2010/main" val="429125119"/>
      </p:ext>
    </p:extLst>
  </p:cSld>
  <p:clrMapOvr>
    <a:masterClrMapping/>
  </p:clrMapOvr>
  <mc:AlternateContent xmlns:mc="http://schemas.openxmlformats.org/markup-compatibility/2006" xmlns:p14="http://schemas.microsoft.com/office/powerpoint/2010/main">
    <mc:Choice Requires="p14">
      <p:transition spd="slow" p14:dur="2000" advTm="51643"/>
    </mc:Choice>
    <mc:Fallback xmlns="">
      <p:transition spd="slow" advTm="516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a:xfrm>
            <a:off x="285711" y="428605"/>
            <a:ext cx="10763325" cy="584775"/>
          </a:xfrm>
        </p:spPr>
        <p:txBody>
          <a:bodyPr/>
          <a:lstStyle/>
          <a:p>
            <a:r>
              <a:rPr lang="en-CA" dirty="0">
                <a:latin typeface="Adobe Devanagari" panose="02040503050201020203" pitchFamily="18" charset="0"/>
                <a:cs typeface="Adobe Devanagari" panose="02040503050201020203" pitchFamily="18" charset="0"/>
              </a:rPr>
              <a:t>A digression on the division of powers</a:t>
            </a:r>
          </a:p>
        </p:txBody>
      </p:sp>
      <p:pic>
        <p:nvPicPr>
          <p:cNvPr id="5" name="Content Placeholder 4">
            <a:extLst>
              <a:ext uri="{FF2B5EF4-FFF2-40B4-BE49-F238E27FC236}">
                <a16:creationId xmlns:a16="http://schemas.microsoft.com/office/drawing/2014/main" id="{53653D35-E62C-4A9F-A727-7021444690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1244" y="1469744"/>
            <a:ext cx="8429512" cy="4626256"/>
          </a:xfrm>
        </p:spPr>
      </p:pic>
    </p:spTree>
    <p:extLst>
      <p:ext uri="{BB962C8B-B14F-4D97-AF65-F5344CB8AC3E}">
        <p14:creationId xmlns:p14="http://schemas.microsoft.com/office/powerpoint/2010/main" val="33759844"/>
      </p:ext>
    </p:extLst>
  </p:cSld>
  <p:clrMapOvr>
    <a:masterClrMapping/>
  </p:clrMapOvr>
  <mc:AlternateContent xmlns:mc="http://schemas.openxmlformats.org/markup-compatibility/2006" xmlns:p14="http://schemas.microsoft.com/office/powerpoint/2010/main">
    <mc:Choice Requires="p14">
      <p:transition spd="slow" p14:dur="2000" advTm="18505"/>
    </mc:Choice>
    <mc:Fallback xmlns="">
      <p:transition spd="slow" advTm="185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D05-F7C8-4F4E-B37F-3F22A21A6C0B}"/>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National GHG policy is challenging</a:t>
            </a:r>
          </a:p>
        </p:txBody>
      </p:sp>
      <p:sp>
        <p:nvSpPr>
          <p:cNvPr id="3" name="Content Placeholder 2">
            <a:extLst>
              <a:ext uri="{FF2B5EF4-FFF2-40B4-BE49-F238E27FC236}">
                <a16:creationId xmlns:a16="http://schemas.microsoft.com/office/drawing/2014/main" id="{BC86E192-C7F8-46BF-832A-98D7FCF70C34}"/>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Climate change nor the environment are heads of federal power</a:t>
            </a:r>
          </a:p>
          <a:p>
            <a:pPr marL="914400" lvl="2" indent="0">
              <a:buNone/>
            </a:pPr>
            <a:r>
              <a:rPr lang="en-US" sz="1200" i="1" dirty="0">
                <a:latin typeface="Adobe Devanagari" panose="02040503050201020203" pitchFamily="18" charset="0"/>
                <a:cs typeface="Adobe Devanagari" panose="02040503050201020203" pitchFamily="18" charset="0"/>
              </a:rPr>
              <a:t>Friends of the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Society v Canada (Minister of Transport), [1992] 1 SCR 3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at 63–4 </a:t>
            </a:r>
            <a:r>
              <a:rPr lang="en-US" sz="1200" dirty="0">
                <a:latin typeface="Adobe Devanagari" panose="02040503050201020203" pitchFamily="18" charset="0"/>
                <a:cs typeface="Adobe Devanagari" panose="02040503050201020203" pitchFamily="18" charset="0"/>
              </a:rPr>
              <a:t>held that jurisdiction is shared between federal and provincial governments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no effective treaty or foreign affairs power</a:t>
            </a:r>
          </a:p>
          <a:p>
            <a:pPr marL="914400" lvl="2" indent="0">
              <a:buNone/>
            </a:pPr>
            <a:r>
              <a:rPr lang="en-US" sz="1200" i="1" dirty="0">
                <a:latin typeface="Adobe Devanagari" panose="02040503050201020203" pitchFamily="18" charset="0"/>
                <a:cs typeface="Adobe Devanagari" panose="02040503050201020203" pitchFamily="18" charset="0"/>
              </a:rPr>
              <a:t>Constitution Act, 1867, s. 132 </a:t>
            </a:r>
            <a:r>
              <a:rPr lang="en-US" sz="1200" dirty="0">
                <a:latin typeface="Adobe Devanagari" panose="02040503050201020203" pitchFamily="18" charset="0"/>
                <a:cs typeface="Adobe Devanagari" panose="02040503050201020203" pitchFamily="18" charset="0"/>
              </a:rPr>
              <a:t>and </a:t>
            </a:r>
            <a:r>
              <a:rPr lang="en-US" sz="1200" i="1" dirty="0">
                <a:latin typeface="Adobe Devanagari" panose="02040503050201020203" pitchFamily="18" charset="0"/>
                <a:cs typeface="Adobe Devanagari" panose="02040503050201020203" pitchFamily="18" charset="0"/>
              </a:rPr>
              <a:t>Canada (Attorney General) v Ontario (Attorney General)</a:t>
            </a:r>
            <a:r>
              <a:rPr lang="en-US" sz="1200" dirty="0">
                <a:latin typeface="Adobe Devanagari" panose="02040503050201020203" pitchFamily="18" charset="0"/>
                <a:cs typeface="Adobe Devanagari" panose="02040503050201020203" pitchFamily="18" charset="0"/>
              </a:rPr>
              <a:t>, [1937] 1 DLR 673 (PC)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a weak trade and commerce power				</a:t>
            </a:r>
          </a:p>
          <a:p>
            <a:r>
              <a:rPr lang="en-CA" dirty="0">
                <a:latin typeface="Adobe Devanagari" panose="02040503050201020203" pitchFamily="18" charset="0"/>
                <a:cs typeface="Adobe Devanagari" panose="02040503050201020203" pitchFamily="18" charset="0"/>
              </a:rPr>
              <a:t>Parliament can’t legislate in areas of provincial legislative jurisdiction</a:t>
            </a:r>
          </a:p>
          <a:p>
            <a:pPr marL="400050" lvl="1" indent="0">
              <a:buNone/>
            </a:pPr>
            <a:r>
              <a:rPr lang="en-US" sz="1200" i="1" dirty="0">
                <a:latin typeface="Adobe Devanagari" panose="02040503050201020203" pitchFamily="18" charset="0"/>
                <a:cs typeface="Adobe Devanagari" panose="02040503050201020203" pitchFamily="18" charset="0"/>
              </a:rPr>
              <a:t>See Parsons, Insurance Reference, Board of Commerce, Natural Products Marketing , Anti-Inflation, re Securities Act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Sweeping federal powers (POGG, trade and commerce, and criminal law) are subject to tests of incursion into provincial jurisdiction</a:t>
            </a:r>
          </a:p>
          <a:p>
            <a:pPr marL="457200" lvl="1" indent="0">
              <a:buNone/>
            </a:pPr>
            <a:r>
              <a:rPr lang="en-US" sz="1200" dirty="0">
                <a:latin typeface="Adobe Devanagari" panose="02040503050201020203" pitchFamily="18" charset="0"/>
                <a:cs typeface="Adobe Devanagari" panose="02040503050201020203" pitchFamily="18" charset="0"/>
              </a:rPr>
              <a:t>See </a:t>
            </a:r>
            <a:r>
              <a:rPr lang="en-US" sz="1200" i="1" dirty="0">
                <a:latin typeface="Adobe Devanagari" panose="02040503050201020203" pitchFamily="18" charset="0"/>
                <a:cs typeface="Adobe Devanagari" panose="02040503050201020203" pitchFamily="18" charset="0"/>
              </a:rPr>
              <a:t>Board of Commerce</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Crown </a:t>
            </a:r>
            <a:r>
              <a:rPr lang="en-US" sz="1200" i="1" dirty="0" err="1">
                <a:latin typeface="Adobe Devanagari" panose="02040503050201020203" pitchFamily="18" charset="0"/>
                <a:cs typeface="Adobe Devanagari" panose="02040503050201020203" pitchFamily="18" charset="0"/>
              </a:rPr>
              <a:t>Zellerbach</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Re: Securities Act</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Hydro-Qu</a:t>
            </a:r>
            <a:r>
              <a:rPr lang="en-CA" sz="1200" i="1" dirty="0">
                <a:latin typeface="Adobe Devanagari" panose="02040503050201020203" pitchFamily="18" charset="0"/>
                <a:cs typeface="Adobe Devanagari" panose="02040503050201020203" pitchFamily="18" charset="0"/>
              </a:rPr>
              <a:t>é</a:t>
            </a:r>
            <a:r>
              <a:rPr lang="en-US" sz="1200" i="1" dirty="0" err="1">
                <a:latin typeface="Adobe Devanagari" panose="02040503050201020203" pitchFamily="18" charset="0"/>
                <a:cs typeface="Adobe Devanagari" panose="02040503050201020203" pitchFamily="18" charset="0"/>
              </a:rPr>
              <a:t>bec</a:t>
            </a:r>
            <a:r>
              <a:rPr lang="en-US" sz="1200" i="1" dirty="0">
                <a:latin typeface="Adobe Devanagari" panose="02040503050201020203" pitchFamily="18" charset="0"/>
                <a:cs typeface="Adobe Devanagari" panose="02040503050201020203" pitchFamily="18" charset="0"/>
              </a:rPr>
              <a:t>, Re: Assisted Human Reproduction</a:t>
            </a:r>
            <a:r>
              <a:rPr lang="en-US" sz="1200" dirty="0">
                <a:latin typeface="Adobe Devanagari" panose="02040503050201020203" pitchFamily="18" charset="0"/>
                <a:cs typeface="Adobe Devanagari" panose="02040503050201020203" pitchFamily="18" charset="0"/>
              </a:rPr>
              <a:t>.</a:t>
            </a:r>
          </a:p>
          <a:p>
            <a:r>
              <a:rPr lang="en-US" dirty="0">
                <a:latin typeface="Adobe Devanagari" panose="02040503050201020203" pitchFamily="18" charset="0"/>
                <a:cs typeface="Adobe Devanagari" panose="02040503050201020203" pitchFamily="18" charset="0"/>
              </a:rPr>
              <a:t>Taxation power is nowhere near as powerful as you think it is</a:t>
            </a:r>
          </a:p>
          <a:p>
            <a:pPr marL="457200" lvl="1" indent="0">
              <a:buNone/>
            </a:pPr>
            <a:endParaRPr lang="en-US" sz="1200" dirty="0">
              <a:latin typeface="Adobe Devanagari" panose="02040503050201020203" pitchFamily="18" charset="0"/>
              <a:cs typeface="Adobe Devanagari" panose="02040503050201020203" pitchFamily="18" charset="0"/>
            </a:endParaRPr>
          </a:p>
          <a:p>
            <a:pPr marL="457200" lvl="1" indent="0">
              <a:buNone/>
            </a:pPr>
            <a:endParaRPr lang="en-US" sz="1200" dirty="0">
              <a:latin typeface="Adobe Devanagari" panose="02040503050201020203" pitchFamily="18" charset="0"/>
              <a:cs typeface="Adobe Devanagari" panose="02040503050201020203" pitchFamily="18" charset="0"/>
            </a:endParaRPr>
          </a:p>
          <a:p>
            <a:pPr marL="914400" lvl="2" indent="0">
              <a:buNone/>
            </a:pPr>
            <a:endParaRPr lang="en-US" sz="12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02778323"/>
      </p:ext>
    </p:extLst>
  </p:cSld>
  <p:clrMapOvr>
    <a:masterClrMapping/>
  </p:clrMapOvr>
  <mc:AlternateContent xmlns:mc="http://schemas.openxmlformats.org/markup-compatibility/2006" xmlns:p14="http://schemas.microsoft.com/office/powerpoint/2010/main">
    <mc:Choice Requires="p14">
      <p:transition spd="slow" p14:dur="2000" advTm="104927"/>
    </mc:Choice>
    <mc:Fallback xmlns="">
      <p:transition spd="slow" advTm="10492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The Federal Power: Sections 91, 92(10), and 132</a:t>
            </a:r>
          </a:p>
        </p:txBody>
      </p:sp>
      <p:sp>
        <p:nvSpPr>
          <p:cNvPr id="4" name="Content Placeholder 3">
            <a:extLst>
              <a:ext uri="{FF2B5EF4-FFF2-40B4-BE49-F238E27FC236}">
                <a16:creationId xmlns:a16="http://schemas.microsoft.com/office/drawing/2014/main" id="{0F410B8B-F1C0-4C96-8146-977C0D6C6F8F}"/>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Relevant enumerated powers in Section </a:t>
            </a:r>
            <a:r>
              <a:rPr lang="en-US" b="1" dirty="0">
                <a:latin typeface="Adobe Devanagari" panose="02040503050201020203" pitchFamily="18" charset="0"/>
                <a:cs typeface="Adobe Devanagari" panose="02040503050201020203" pitchFamily="18" charset="0"/>
              </a:rPr>
              <a:t>91 </a:t>
            </a:r>
          </a:p>
          <a:p>
            <a:pPr marL="457200" lvl="1" indent="0">
              <a:buNone/>
            </a:pPr>
            <a:r>
              <a:rPr lang="en-US" b="1" dirty="0">
                <a:latin typeface="Adobe Devanagari" panose="02040503050201020203" pitchFamily="18" charset="0"/>
                <a:cs typeface="Adobe Devanagari" panose="02040503050201020203" pitchFamily="18" charset="0"/>
              </a:rPr>
              <a:t>(2) </a:t>
            </a:r>
            <a:r>
              <a:rPr lang="en-US" dirty="0">
                <a:latin typeface="Adobe Devanagari" panose="02040503050201020203" pitchFamily="18" charset="0"/>
                <a:cs typeface="Adobe Devanagari" panose="02040503050201020203" pitchFamily="18" charset="0"/>
              </a:rPr>
              <a:t>The Regulation of Trade and Commerce.</a:t>
            </a:r>
          </a:p>
          <a:p>
            <a:pPr marL="457200" lvl="1" indent="0">
              <a:buNone/>
            </a:pPr>
            <a:r>
              <a:rPr lang="en-US" b="1" dirty="0">
                <a:latin typeface="Adobe Devanagari" panose="02040503050201020203" pitchFamily="18" charset="0"/>
                <a:cs typeface="Adobe Devanagari" panose="02040503050201020203" pitchFamily="18" charset="0"/>
              </a:rPr>
              <a:t>(3) </a:t>
            </a:r>
            <a:r>
              <a:rPr lang="en-US" dirty="0">
                <a:latin typeface="Adobe Devanagari" panose="02040503050201020203" pitchFamily="18" charset="0"/>
                <a:cs typeface="Adobe Devanagari" panose="02040503050201020203" pitchFamily="18" charset="0"/>
              </a:rPr>
              <a:t>The raising of Money by any Mode or System of Taxation.</a:t>
            </a:r>
          </a:p>
          <a:p>
            <a:pPr marL="457200" lvl="1" indent="0">
              <a:buNone/>
            </a:pPr>
            <a:r>
              <a:rPr lang="en-US" b="1" dirty="0">
                <a:latin typeface="Adobe Devanagari" panose="02040503050201020203" pitchFamily="18" charset="0"/>
                <a:cs typeface="Adobe Devanagari" panose="02040503050201020203" pitchFamily="18" charset="0"/>
              </a:rPr>
              <a:t>(27) </a:t>
            </a:r>
            <a:r>
              <a:rPr lang="en-US" dirty="0">
                <a:latin typeface="Adobe Devanagari" panose="02040503050201020203" pitchFamily="18" charset="0"/>
                <a:cs typeface="Adobe Devanagari" panose="02040503050201020203" pitchFamily="18" charset="0"/>
              </a:rPr>
              <a:t>The Criminal Law, except the Constitution of Courts of Criminal Jurisdiction, but including the Procedure in Criminal Matters.</a:t>
            </a:r>
          </a:p>
          <a:p>
            <a:pPr marL="457200" lvl="1" indent="0">
              <a:buNone/>
            </a:pPr>
            <a:r>
              <a:rPr lang="en-CA" b="1" dirty="0">
                <a:latin typeface="Adobe Devanagari" panose="02040503050201020203" pitchFamily="18" charset="0"/>
                <a:cs typeface="Adobe Devanagari" panose="02040503050201020203" pitchFamily="18" charset="0"/>
              </a:rPr>
              <a:t>(29) </a:t>
            </a:r>
            <a:r>
              <a:rPr lang="en-US" dirty="0">
                <a:latin typeface="Adobe Devanagari" panose="02040503050201020203" pitchFamily="18" charset="0"/>
                <a:cs typeface="Adobe Devanagari" panose="02040503050201020203" pitchFamily="18" charset="0"/>
              </a:rPr>
              <a:t>Such Classes of Subjects as are expressly excepted in the Enumeration of the Classes of Subjects by this Act assigned exclusively to the Legislatures of the Provinces.</a:t>
            </a:r>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09028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The Federal Power: Sections 91, 92(10), and 132</a:t>
            </a:r>
          </a:p>
        </p:txBody>
      </p:sp>
      <p:sp>
        <p:nvSpPr>
          <p:cNvPr id="3" name="Content Placeholder 2">
            <a:extLst>
              <a:ext uri="{FF2B5EF4-FFF2-40B4-BE49-F238E27FC236}">
                <a16:creationId xmlns:a16="http://schemas.microsoft.com/office/drawing/2014/main" id="{9DB30A9B-C2D4-4847-BDF9-004D5FBABF73}"/>
              </a:ext>
            </a:extLst>
          </p:cNvPr>
          <p:cNvSpPr>
            <a:spLocks noGrp="1"/>
          </p:cNvSpPr>
          <p:nvPr>
            <p:ph idx="1"/>
          </p:nvPr>
        </p:nvSpPr>
        <p:spPr/>
        <p:txBody>
          <a:bodyPr/>
          <a:lstStyle/>
          <a:p>
            <a:pPr marL="0" indent="0">
              <a:buNone/>
            </a:pPr>
            <a:r>
              <a:rPr lang="en-US" dirty="0">
                <a:latin typeface="Adobe Devanagari" panose="02040503050201020203" pitchFamily="18" charset="0"/>
                <a:cs typeface="Adobe Devanagari" panose="02040503050201020203" pitchFamily="18" charset="0"/>
              </a:rPr>
              <a:t>92. In each Province the Legislature may exclusively make Laws in relation to Matters coming within the Classes of Subjects next hereinafter enumerated; that is to say, </a:t>
            </a:r>
          </a:p>
          <a:p>
            <a:pPr marL="400050" lvl="1" indent="0">
              <a:buNone/>
            </a:pPr>
            <a:r>
              <a:rPr lang="en-US" sz="2000" b="1" dirty="0">
                <a:latin typeface="Adobe Devanagari" panose="02040503050201020203" pitchFamily="18" charset="0"/>
                <a:cs typeface="Adobe Devanagari" panose="02040503050201020203" pitchFamily="18" charset="0"/>
              </a:rPr>
              <a:t>(10)</a:t>
            </a:r>
            <a:r>
              <a:rPr lang="en-US" sz="2000" dirty="0">
                <a:latin typeface="Adobe Devanagari" panose="02040503050201020203" pitchFamily="18" charset="0"/>
                <a:cs typeface="Adobe Devanagari" panose="02040503050201020203" pitchFamily="18" charset="0"/>
              </a:rPr>
              <a:t> Local Works and Undertakings </a:t>
            </a:r>
            <a:r>
              <a:rPr lang="en-US" sz="2000" b="1" dirty="0">
                <a:latin typeface="Adobe Devanagari" panose="02040503050201020203" pitchFamily="18" charset="0"/>
                <a:cs typeface="Adobe Devanagari" panose="02040503050201020203" pitchFamily="18" charset="0"/>
              </a:rPr>
              <a:t>other than:</a:t>
            </a:r>
          </a:p>
          <a:p>
            <a:pPr marL="857250" lvl="1" indent="-457200">
              <a:buAutoNum type="alphaLcParenBoth"/>
            </a:pPr>
            <a:r>
              <a:rPr lang="en-US" sz="2000" dirty="0">
                <a:latin typeface="Adobe Devanagari" panose="02040503050201020203" pitchFamily="18" charset="0"/>
                <a:cs typeface="Adobe Devanagari" panose="02040503050201020203" pitchFamily="18" charset="0"/>
              </a:rPr>
              <a:t>Lines of Steam or other Ships, Railways, Canals, Telegraphs, and other Works and Undertakings </a:t>
            </a:r>
            <a:r>
              <a:rPr lang="en-US" sz="2000" b="1" dirty="0">
                <a:latin typeface="Adobe Devanagari" panose="02040503050201020203" pitchFamily="18" charset="0"/>
                <a:cs typeface="Adobe Devanagari" panose="02040503050201020203" pitchFamily="18" charset="0"/>
              </a:rPr>
              <a:t>connecting the Province with any other or others of the Provinces, or extending beyond the Limits of the Province;</a:t>
            </a:r>
          </a:p>
          <a:p>
            <a:pPr marL="800100" lvl="2" indent="0">
              <a:buNone/>
            </a:pPr>
            <a:r>
              <a:rPr lang="en-US" b="1" dirty="0">
                <a:latin typeface="Adobe Devanagari" panose="02040503050201020203" pitchFamily="18" charset="0"/>
                <a:cs typeface="Adobe Devanagari" panose="02040503050201020203" pitchFamily="18" charset="0"/>
              </a:rPr>
              <a:t>e.g. railways pipelines and power transmission</a:t>
            </a:r>
            <a:endParaRPr lang="en-US" dirty="0">
              <a:latin typeface="Adobe Devanagari" panose="02040503050201020203" pitchFamily="18" charset="0"/>
              <a:cs typeface="Adobe Devanagari" panose="02040503050201020203" pitchFamily="18" charset="0"/>
            </a:endParaRPr>
          </a:p>
          <a:p>
            <a:pPr marL="400050" lvl="1" indent="0">
              <a:buNone/>
            </a:pPr>
            <a:r>
              <a:rPr lang="en-US" sz="2000" dirty="0">
                <a:latin typeface="Adobe Devanagari" panose="02040503050201020203" pitchFamily="18" charset="0"/>
                <a:cs typeface="Adobe Devanagari" panose="02040503050201020203" pitchFamily="18" charset="0"/>
              </a:rPr>
              <a:t>(c) Such Works as, </a:t>
            </a:r>
            <a:r>
              <a:rPr lang="en-US" sz="2000" b="1" dirty="0">
                <a:latin typeface="Adobe Devanagari" panose="02040503050201020203" pitchFamily="18" charset="0"/>
                <a:cs typeface="Adobe Devanagari" panose="02040503050201020203" pitchFamily="18" charset="0"/>
              </a:rPr>
              <a:t>although wholly situate within the Province</a:t>
            </a:r>
            <a:r>
              <a:rPr lang="en-US" sz="2000" dirty="0">
                <a:latin typeface="Adobe Devanagari" panose="02040503050201020203" pitchFamily="18" charset="0"/>
                <a:cs typeface="Adobe Devanagari" panose="02040503050201020203" pitchFamily="18" charset="0"/>
              </a:rPr>
              <a:t>, are before or after their Execution </a:t>
            </a:r>
            <a:r>
              <a:rPr lang="en-US" sz="2000" b="1" dirty="0">
                <a:latin typeface="Adobe Devanagari" panose="02040503050201020203" pitchFamily="18" charset="0"/>
                <a:cs typeface="Adobe Devanagari" panose="02040503050201020203" pitchFamily="18" charset="0"/>
              </a:rPr>
              <a:t>declared by the Parliament of Canada to be for the general Advantage of Canada or for the Advantage of Two or more of the Provinces.</a:t>
            </a:r>
          </a:p>
          <a:p>
            <a:pPr marL="400050" lvl="1" indent="0">
              <a:buNone/>
            </a:pPr>
            <a:r>
              <a:rPr lang="en-US" sz="2000" b="1" dirty="0">
                <a:latin typeface="Adobe Devanagari" panose="02040503050201020203" pitchFamily="18" charset="0"/>
                <a:cs typeface="Adobe Devanagari" panose="02040503050201020203" pitchFamily="18" charset="0"/>
              </a:rPr>
              <a:t>	e.g. atomic energy</a:t>
            </a:r>
            <a:endParaRPr lang="en-US" sz="2000" dirty="0">
              <a:latin typeface="Adobe Devanagari" panose="02040503050201020203" pitchFamily="18" charset="0"/>
              <a:cs typeface="Adobe Devanagari" panose="02040503050201020203" pitchFamily="18" charset="0"/>
            </a:endParaRPr>
          </a:p>
          <a:p>
            <a:pPr marL="400050" lvl="1" indent="0">
              <a:buNone/>
            </a:pPr>
            <a:endParaRPr lang="en-CA" sz="2000" b="1" dirty="0">
              <a:latin typeface="Adobe Devanagari" panose="02040503050201020203" pitchFamily="18" charset="0"/>
              <a:cs typeface="Adobe Devanagari" panose="02040503050201020203" pitchFamily="18" charset="0"/>
            </a:endParaRPr>
          </a:p>
          <a:p>
            <a:pPr marL="400050" lvl="1" indent="0">
              <a:buNone/>
            </a:pPr>
            <a:endParaRPr lang="en-US" sz="2000" b="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8052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D05-F7C8-4F4E-B37F-3F22A21A6C0B}"/>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National GHG policy is challenging</a:t>
            </a:r>
          </a:p>
        </p:txBody>
      </p:sp>
      <p:sp>
        <p:nvSpPr>
          <p:cNvPr id="3" name="Content Placeholder 2">
            <a:extLst>
              <a:ext uri="{FF2B5EF4-FFF2-40B4-BE49-F238E27FC236}">
                <a16:creationId xmlns:a16="http://schemas.microsoft.com/office/drawing/2014/main" id="{BC86E192-C7F8-46BF-832A-98D7FCF70C34}"/>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Climate change nor the environment are heads of federal power</a:t>
            </a:r>
          </a:p>
          <a:p>
            <a:pPr marL="914400" lvl="2" indent="0">
              <a:buNone/>
            </a:pPr>
            <a:r>
              <a:rPr lang="en-US" sz="1200" i="1" dirty="0">
                <a:latin typeface="Adobe Devanagari" panose="02040503050201020203" pitchFamily="18" charset="0"/>
                <a:cs typeface="Adobe Devanagari" panose="02040503050201020203" pitchFamily="18" charset="0"/>
              </a:rPr>
              <a:t>Friends of the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Society v Canada (Minister of Transport), [1992] 1 SCR 3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at 63–4 </a:t>
            </a:r>
            <a:r>
              <a:rPr lang="en-US" sz="1200" dirty="0">
                <a:latin typeface="Adobe Devanagari" panose="02040503050201020203" pitchFamily="18" charset="0"/>
                <a:cs typeface="Adobe Devanagari" panose="02040503050201020203" pitchFamily="18" charset="0"/>
              </a:rPr>
              <a:t>held that jurisdiction is shared between federal and provincial governments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no effective treaty or foreign affairs power</a:t>
            </a:r>
          </a:p>
          <a:p>
            <a:pPr marL="914400" lvl="2" indent="0">
              <a:buNone/>
            </a:pPr>
            <a:r>
              <a:rPr lang="en-US" sz="1200" i="1" dirty="0">
                <a:latin typeface="Adobe Devanagari" panose="02040503050201020203" pitchFamily="18" charset="0"/>
                <a:cs typeface="Adobe Devanagari" panose="02040503050201020203" pitchFamily="18" charset="0"/>
              </a:rPr>
              <a:t>Constitution Act, 1867, s. 132 </a:t>
            </a:r>
            <a:r>
              <a:rPr lang="en-US" sz="1200" dirty="0">
                <a:latin typeface="Adobe Devanagari" panose="02040503050201020203" pitchFamily="18" charset="0"/>
                <a:cs typeface="Adobe Devanagari" panose="02040503050201020203" pitchFamily="18" charset="0"/>
              </a:rPr>
              <a:t>and </a:t>
            </a:r>
            <a:r>
              <a:rPr lang="en-US" sz="1200" i="1" dirty="0">
                <a:latin typeface="Adobe Devanagari" panose="02040503050201020203" pitchFamily="18" charset="0"/>
                <a:cs typeface="Adobe Devanagari" panose="02040503050201020203" pitchFamily="18" charset="0"/>
              </a:rPr>
              <a:t>Canada (Attorney General) v Ontario (Attorney General)</a:t>
            </a:r>
            <a:r>
              <a:rPr lang="en-US" sz="1200" dirty="0">
                <a:latin typeface="Adobe Devanagari" panose="02040503050201020203" pitchFamily="18" charset="0"/>
                <a:cs typeface="Adobe Devanagari" panose="02040503050201020203" pitchFamily="18" charset="0"/>
              </a:rPr>
              <a:t>, [1937] 1 DLR 673 (PC)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a weak trade and commerce power				</a:t>
            </a:r>
          </a:p>
          <a:p>
            <a:r>
              <a:rPr lang="en-CA" dirty="0">
                <a:latin typeface="Adobe Devanagari" panose="02040503050201020203" pitchFamily="18" charset="0"/>
                <a:cs typeface="Adobe Devanagari" panose="02040503050201020203" pitchFamily="18" charset="0"/>
              </a:rPr>
              <a:t>Parliament can’t legislate in areas of provincial legislative jurisdiction</a:t>
            </a:r>
          </a:p>
          <a:p>
            <a:pPr marL="400050" lvl="1" indent="0">
              <a:buNone/>
            </a:pPr>
            <a:r>
              <a:rPr lang="en-US" sz="1200" i="1" dirty="0">
                <a:latin typeface="Adobe Devanagari" panose="02040503050201020203" pitchFamily="18" charset="0"/>
                <a:cs typeface="Adobe Devanagari" panose="02040503050201020203" pitchFamily="18" charset="0"/>
              </a:rPr>
              <a:t>See Parsons, Insurance Reference, Board of Commerce, Natural Products Marketing , Anti-Inflation, re Securities Act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Sweeping federal powers (POGG, trade and commerce, and criminal law) are subject to tests of incursion into provincial jurisdiction</a:t>
            </a:r>
          </a:p>
          <a:p>
            <a:pPr marL="457200" lvl="1" indent="0">
              <a:buNone/>
            </a:pPr>
            <a:r>
              <a:rPr lang="en-US" sz="1200" dirty="0">
                <a:latin typeface="Adobe Devanagari" panose="02040503050201020203" pitchFamily="18" charset="0"/>
                <a:cs typeface="Adobe Devanagari" panose="02040503050201020203" pitchFamily="18" charset="0"/>
              </a:rPr>
              <a:t>See </a:t>
            </a:r>
            <a:r>
              <a:rPr lang="en-US" sz="1200" i="1" dirty="0">
                <a:latin typeface="Adobe Devanagari" panose="02040503050201020203" pitchFamily="18" charset="0"/>
                <a:cs typeface="Adobe Devanagari" panose="02040503050201020203" pitchFamily="18" charset="0"/>
              </a:rPr>
              <a:t>Board of Commerce</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Crown </a:t>
            </a:r>
            <a:r>
              <a:rPr lang="en-US" sz="1200" i="1" dirty="0" err="1">
                <a:latin typeface="Adobe Devanagari" panose="02040503050201020203" pitchFamily="18" charset="0"/>
                <a:cs typeface="Adobe Devanagari" panose="02040503050201020203" pitchFamily="18" charset="0"/>
              </a:rPr>
              <a:t>Zellerbach</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Re: Securities Act</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Hydro-Qu</a:t>
            </a:r>
            <a:r>
              <a:rPr lang="en-CA" sz="1200" i="1" dirty="0">
                <a:latin typeface="Adobe Devanagari" panose="02040503050201020203" pitchFamily="18" charset="0"/>
                <a:cs typeface="Adobe Devanagari" panose="02040503050201020203" pitchFamily="18" charset="0"/>
              </a:rPr>
              <a:t>é</a:t>
            </a:r>
            <a:r>
              <a:rPr lang="en-US" sz="1200" i="1" dirty="0" err="1">
                <a:latin typeface="Adobe Devanagari" panose="02040503050201020203" pitchFamily="18" charset="0"/>
                <a:cs typeface="Adobe Devanagari" panose="02040503050201020203" pitchFamily="18" charset="0"/>
              </a:rPr>
              <a:t>bec</a:t>
            </a:r>
            <a:r>
              <a:rPr lang="en-US" sz="1200" i="1" dirty="0">
                <a:latin typeface="Adobe Devanagari" panose="02040503050201020203" pitchFamily="18" charset="0"/>
                <a:cs typeface="Adobe Devanagari" panose="02040503050201020203" pitchFamily="18" charset="0"/>
              </a:rPr>
              <a:t>, Re: Assisted Human Reproduction</a:t>
            </a:r>
            <a:r>
              <a:rPr lang="en-US" sz="1200" dirty="0">
                <a:latin typeface="Adobe Devanagari" panose="02040503050201020203" pitchFamily="18" charset="0"/>
                <a:cs typeface="Adobe Devanagari" panose="02040503050201020203" pitchFamily="18" charset="0"/>
              </a:rPr>
              <a:t>.</a:t>
            </a:r>
          </a:p>
          <a:p>
            <a:r>
              <a:rPr lang="en-US" dirty="0">
                <a:latin typeface="Adobe Devanagari" panose="02040503050201020203" pitchFamily="18" charset="0"/>
                <a:cs typeface="Adobe Devanagari" panose="02040503050201020203" pitchFamily="18" charset="0"/>
              </a:rPr>
              <a:t>Taxation power is nowhere near as powerful as you think it is</a:t>
            </a:r>
          </a:p>
          <a:p>
            <a:pPr marL="457200" lvl="1" indent="0">
              <a:buNone/>
            </a:pPr>
            <a:endParaRPr lang="en-US" sz="1200" dirty="0">
              <a:latin typeface="Adobe Devanagari" panose="02040503050201020203" pitchFamily="18" charset="0"/>
              <a:cs typeface="Adobe Devanagari" panose="02040503050201020203" pitchFamily="18" charset="0"/>
            </a:endParaRPr>
          </a:p>
          <a:p>
            <a:pPr marL="457200" lvl="1" indent="0">
              <a:buNone/>
            </a:pPr>
            <a:endParaRPr lang="en-US" sz="1200" dirty="0">
              <a:latin typeface="Adobe Devanagari" panose="02040503050201020203" pitchFamily="18" charset="0"/>
              <a:cs typeface="Adobe Devanagari" panose="02040503050201020203" pitchFamily="18" charset="0"/>
            </a:endParaRPr>
          </a:p>
          <a:p>
            <a:pPr marL="914400" lvl="2" indent="0">
              <a:buNone/>
            </a:pPr>
            <a:endParaRPr lang="en-US" sz="12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244155776"/>
      </p:ext>
    </p:extLst>
  </p:cSld>
  <p:clrMapOvr>
    <a:masterClrMapping/>
  </p:clrMapOvr>
  <mc:AlternateContent xmlns:mc="http://schemas.openxmlformats.org/markup-compatibility/2006" xmlns:p14="http://schemas.microsoft.com/office/powerpoint/2010/main">
    <mc:Choice Requires="p14">
      <p:transition spd="slow" p14:dur="2000" advTm="104927"/>
    </mc:Choice>
    <mc:Fallback xmlns="">
      <p:transition spd="slow" advTm="1049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1371600"/>
            <a:ext cx="7009698" cy="1200329"/>
          </a:xfrm>
        </p:spPr>
        <p:txBody>
          <a:bodyPr/>
          <a:lstStyle/>
          <a:p>
            <a:pPr>
              <a:defRPr/>
            </a:pPr>
            <a:r>
              <a:rPr lang="en-US" sz="3600" dirty="0">
                <a:latin typeface="Adobe Devanagari" panose="02040503050201020203" pitchFamily="18" charset="0"/>
                <a:cs typeface="Adobe Devanagari" panose="02040503050201020203" pitchFamily="18" charset="0"/>
              </a:rPr>
              <a:t>An Economist goes to law school</a:t>
            </a:r>
          </a:p>
        </p:txBody>
      </p:sp>
      <p:sp>
        <p:nvSpPr>
          <p:cNvPr id="5" name="Content Placeholder 4">
            <a:extLst>
              <a:ext uri="{FF2B5EF4-FFF2-40B4-BE49-F238E27FC236}">
                <a16:creationId xmlns:a16="http://schemas.microsoft.com/office/drawing/2014/main" id="{055F97AE-0810-4E31-AE30-417E0019D754}"/>
              </a:ext>
            </a:extLst>
          </p:cNvPr>
          <p:cNvSpPr>
            <a:spLocks noGrp="1"/>
          </p:cNvSpPr>
          <p:nvPr>
            <p:ph idx="10"/>
          </p:nvPr>
        </p:nvSpPr>
        <p:spPr/>
        <p:txBody>
          <a:bodyPr/>
          <a:lstStyle/>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Andrew Leach</a:t>
            </a:r>
          </a:p>
          <a:p>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561984046"/>
      </p:ext>
    </p:extLst>
  </p:cSld>
  <p:clrMapOvr>
    <a:masterClrMapping/>
  </p:clrMapOvr>
  <mc:AlternateContent xmlns:mc="http://schemas.openxmlformats.org/markup-compatibility/2006" xmlns:p14="http://schemas.microsoft.com/office/powerpoint/2010/main">
    <mc:Choice Requires="p14">
      <p:transition spd="slow" p14:dur="2000" advTm="6284"/>
    </mc:Choice>
    <mc:Fallback xmlns="">
      <p:transition spd="slow" advTm="628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But, we signed the Paris agreement!</a:t>
            </a:r>
          </a:p>
        </p:txBody>
      </p:sp>
      <p:sp>
        <p:nvSpPr>
          <p:cNvPr id="3" name="Content Placeholder 2">
            <a:extLst>
              <a:ext uri="{FF2B5EF4-FFF2-40B4-BE49-F238E27FC236}">
                <a16:creationId xmlns:a16="http://schemas.microsoft.com/office/drawing/2014/main" id="{9DB30A9B-C2D4-4847-BDF9-004D5FBABF73}"/>
              </a:ext>
            </a:extLst>
          </p:cNvPr>
          <p:cNvSpPr>
            <a:spLocks noGrp="1"/>
          </p:cNvSpPr>
          <p:nvPr>
            <p:ph idx="1"/>
          </p:nvPr>
        </p:nvSpPr>
        <p:spPr/>
        <p:txBody>
          <a:bodyPr/>
          <a:lstStyle/>
          <a:p>
            <a:pPr marL="400050" lvl="1" indent="0">
              <a:buNone/>
            </a:pPr>
            <a:r>
              <a:rPr lang="en-US" dirty="0">
                <a:latin typeface="Adobe Devanagari" panose="02040503050201020203" pitchFamily="18" charset="0"/>
                <a:cs typeface="Adobe Devanagari" panose="02040503050201020203" pitchFamily="18" charset="0"/>
              </a:rPr>
              <a:t>Treaty Obligations</a:t>
            </a:r>
          </a:p>
          <a:p>
            <a:pPr marL="400050" lvl="1" indent="0">
              <a:buNone/>
            </a:pPr>
            <a:r>
              <a:rPr lang="en-US" b="1" dirty="0">
                <a:latin typeface="Adobe Devanagari" panose="02040503050201020203" pitchFamily="18" charset="0"/>
                <a:cs typeface="Adobe Devanagari" panose="02040503050201020203" pitchFamily="18" charset="0"/>
              </a:rPr>
              <a:t>132. </a:t>
            </a:r>
            <a:r>
              <a:rPr lang="en-US" dirty="0">
                <a:latin typeface="Adobe Devanagari" panose="02040503050201020203" pitchFamily="18" charset="0"/>
                <a:cs typeface="Adobe Devanagari" panose="02040503050201020203" pitchFamily="18" charset="0"/>
              </a:rPr>
              <a:t>The Parliament and Government of Canada shall have all Powers necessary or proper for performing the Obligations of Canada or of any Province thereof, as Part of the British Empire, towards Foreign Countries, arising </a:t>
            </a:r>
            <a:r>
              <a:rPr lang="en-US" b="1" dirty="0">
                <a:latin typeface="Adobe Devanagari" panose="02040503050201020203" pitchFamily="18" charset="0"/>
                <a:cs typeface="Adobe Devanagari" panose="02040503050201020203" pitchFamily="18" charset="0"/>
              </a:rPr>
              <a:t>under Treaties between the Empire and such Foreign Countries</a:t>
            </a:r>
            <a:r>
              <a:rPr lang="en-US" dirty="0">
                <a:latin typeface="Adobe Devanagari" panose="02040503050201020203" pitchFamily="18" charset="0"/>
                <a:cs typeface="Adobe Devanagari" panose="02040503050201020203" pitchFamily="18" charset="0"/>
              </a:rPr>
              <a:t>.</a:t>
            </a:r>
          </a:p>
          <a:p>
            <a:pPr marL="400050" lvl="1" indent="0">
              <a:buNone/>
            </a:pPr>
            <a:endParaRPr lang="en-US" dirty="0">
              <a:latin typeface="Adobe Devanagari" panose="02040503050201020203" pitchFamily="18" charset="0"/>
              <a:cs typeface="Adobe Devanagari" panose="02040503050201020203" pitchFamily="18" charset="0"/>
            </a:endParaRPr>
          </a:p>
          <a:p>
            <a:pPr lvl="1" indent="-342900"/>
            <a:r>
              <a:rPr lang="en-US" dirty="0">
                <a:latin typeface="Adobe Devanagari" panose="02040503050201020203" pitchFamily="18" charset="0"/>
                <a:cs typeface="Adobe Devanagari" panose="02040503050201020203" pitchFamily="18" charset="0"/>
              </a:rPr>
              <a:t>Canada’s much weaker treaty power compared to other commonwealth countries, and even compared to the US means that the Paris agreement doesn’t confer jurisdiction to the federal government</a:t>
            </a:r>
          </a:p>
          <a:p>
            <a:pPr lvl="1" indent="-342900"/>
            <a:r>
              <a:rPr lang="en-US" dirty="0">
                <a:latin typeface="Adobe Devanagari" panose="02040503050201020203" pitchFamily="18" charset="0"/>
                <a:cs typeface="Adobe Devanagari" panose="02040503050201020203" pitchFamily="18" charset="0"/>
              </a:rPr>
              <a:t>Treaties have been cited as part of the national concern argument in POGG cases (</a:t>
            </a:r>
            <a:r>
              <a:rPr lang="en-US" i="1" dirty="0">
                <a:latin typeface="Adobe Devanagari" panose="02040503050201020203" pitchFamily="18" charset="0"/>
                <a:cs typeface="Adobe Devanagari" panose="02040503050201020203" pitchFamily="18" charset="0"/>
              </a:rPr>
              <a:t>Aeronautics</a:t>
            </a:r>
            <a:r>
              <a:rPr lang="en-US" dirty="0">
                <a:latin typeface="Adobe Devanagari" panose="02040503050201020203" pitchFamily="18" charset="0"/>
                <a:cs typeface="Adobe Devanagari" panose="02040503050201020203" pitchFamily="18" charset="0"/>
              </a:rPr>
              <a:t>, </a:t>
            </a:r>
            <a:r>
              <a:rPr lang="en-US" i="1" dirty="0">
                <a:latin typeface="Adobe Devanagari" panose="02040503050201020203" pitchFamily="18" charset="0"/>
                <a:cs typeface="Adobe Devanagari" panose="02040503050201020203" pitchFamily="18" charset="0"/>
              </a:rPr>
              <a:t>Radio and Telecom</a:t>
            </a:r>
            <a:r>
              <a:rPr lang="en-US" dirty="0">
                <a:latin typeface="Adobe Devanagari" panose="02040503050201020203" pitchFamily="18" charset="0"/>
                <a:cs typeface="Adobe Devanagari" panose="02040503050201020203" pitchFamily="18" charset="0"/>
              </a:rPr>
              <a:t>, </a:t>
            </a:r>
            <a:r>
              <a:rPr lang="en-US" i="1" dirty="0">
                <a:latin typeface="Adobe Devanagari" panose="02040503050201020203" pitchFamily="18" charset="0"/>
                <a:cs typeface="Adobe Devanagari" panose="02040503050201020203" pitchFamily="18" charset="0"/>
              </a:rPr>
              <a:t>Crown </a:t>
            </a:r>
            <a:r>
              <a:rPr lang="en-US" i="1" dirty="0" err="1">
                <a:latin typeface="Adobe Devanagari" panose="02040503050201020203" pitchFamily="18" charset="0"/>
                <a:cs typeface="Adobe Devanagari" panose="02040503050201020203" pitchFamily="18" charset="0"/>
              </a:rPr>
              <a:t>Zellerbach</a:t>
            </a:r>
            <a:r>
              <a:rPr lang="en-US" dirty="0">
                <a:latin typeface="Adobe Devanagari" panose="02040503050201020203" pitchFamily="18" charset="0"/>
                <a:cs typeface="Adobe Devanagari" panose="02040503050201020203" pitchFamily="18" charset="0"/>
              </a:rPr>
              <a:t>, and now the </a:t>
            </a:r>
            <a:r>
              <a:rPr lang="en-US" i="1" dirty="0">
                <a:latin typeface="Adobe Devanagari" panose="02040503050201020203" pitchFamily="18" charset="0"/>
                <a:cs typeface="Adobe Devanagari" panose="02040503050201020203" pitchFamily="18" charset="0"/>
              </a:rPr>
              <a:t>GGPPA References</a:t>
            </a:r>
            <a:r>
              <a:rPr lang="en-US" dirty="0">
                <a:latin typeface="Adobe Devanagari" panose="02040503050201020203" pitchFamily="18" charset="0"/>
                <a:cs typeface="Adobe Devanagari" panose="02040503050201020203" pitchFamily="18" charset="0"/>
              </a:rPr>
              <a:t>.</a:t>
            </a:r>
            <a:endParaRPr lang="en-CA" dirty="0">
              <a:latin typeface="Adobe Devanagari" panose="02040503050201020203" pitchFamily="18" charset="0"/>
              <a:cs typeface="Adobe Devanagari" panose="02040503050201020203" pitchFamily="18" charset="0"/>
            </a:endParaRPr>
          </a:p>
          <a:p>
            <a:pPr marL="400050" lvl="1" indent="0">
              <a:buNone/>
            </a:pPr>
            <a:endParaRPr lang="en-US" sz="2000" b="1" dirty="0">
              <a:latin typeface="Adobe Devanagari" panose="02040503050201020203" pitchFamily="18" charset="0"/>
              <a:cs typeface="Adobe Devanagari" panose="02040503050201020203" pitchFamily="18" charset="0"/>
            </a:endParaRPr>
          </a:p>
          <a:p>
            <a:pPr marL="400050" lvl="1" indent="0">
              <a:buNone/>
            </a:pPr>
            <a:endParaRPr lang="en-US" sz="2000" b="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7214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D05-F7C8-4F4E-B37F-3F22A21A6C0B}"/>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National GHG policy is challenging</a:t>
            </a:r>
          </a:p>
        </p:txBody>
      </p:sp>
      <p:sp>
        <p:nvSpPr>
          <p:cNvPr id="3" name="Content Placeholder 2">
            <a:extLst>
              <a:ext uri="{FF2B5EF4-FFF2-40B4-BE49-F238E27FC236}">
                <a16:creationId xmlns:a16="http://schemas.microsoft.com/office/drawing/2014/main" id="{BC86E192-C7F8-46BF-832A-98D7FCF70C34}"/>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Climate change nor the environment are heads of federal power</a:t>
            </a:r>
          </a:p>
          <a:p>
            <a:pPr marL="914400" lvl="2" indent="0">
              <a:buNone/>
            </a:pPr>
            <a:r>
              <a:rPr lang="en-US" sz="1200" i="1" dirty="0">
                <a:latin typeface="Adobe Devanagari" panose="02040503050201020203" pitchFamily="18" charset="0"/>
                <a:cs typeface="Adobe Devanagari" panose="02040503050201020203" pitchFamily="18" charset="0"/>
              </a:rPr>
              <a:t>Friends of the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Society v Canada (Minister of Transport), [1992] 1 SCR 3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at 63–4 </a:t>
            </a:r>
            <a:r>
              <a:rPr lang="en-US" sz="1200" dirty="0">
                <a:latin typeface="Adobe Devanagari" panose="02040503050201020203" pitchFamily="18" charset="0"/>
                <a:cs typeface="Adobe Devanagari" panose="02040503050201020203" pitchFamily="18" charset="0"/>
              </a:rPr>
              <a:t>held that jurisdiction is shared between federal and provincial governments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no effective treaty or foreign affairs power</a:t>
            </a:r>
          </a:p>
          <a:p>
            <a:pPr marL="914400" lvl="2" indent="0">
              <a:buNone/>
            </a:pPr>
            <a:r>
              <a:rPr lang="en-US" sz="1200" i="1" dirty="0">
                <a:latin typeface="Adobe Devanagari" panose="02040503050201020203" pitchFamily="18" charset="0"/>
                <a:cs typeface="Adobe Devanagari" panose="02040503050201020203" pitchFamily="18" charset="0"/>
              </a:rPr>
              <a:t>Constitution Act, 1867, s. 132 </a:t>
            </a:r>
            <a:r>
              <a:rPr lang="en-US" sz="1200" dirty="0">
                <a:latin typeface="Adobe Devanagari" panose="02040503050201020203" pitchFamily="18" charset="0"/>
                <a:cs typeface="Adobe Devanagari" panose="02040503050201020203" pitchFamily="18" charset="0"/>
              </a:rPr>
              <a:t>and </a:t>
            </a:r>
            <a:r>
              <a:rPr lang="en-US" sz="1200" i="1" dirty="0">
                <a:latin typeface="Adobe Devanagari" panose="02040503050201020203" pitchFamily="18" charset="0"/>
                <a:cs typeface="Adobe Devanagari" panose="02040503050201020203" pitchFamily="18" charset="0"/>
              </a:rPr>
              <a:t>Canada (Attorney General) v Ontario (Attorney General)</a:t>
            </a:r>
            <a:r>
              <a:rPr lang="en-US" sz="1200" dirty="0">
                <a:latin typeface="Adobe Devanagari" panose="02040503050201020203" pitchFamily="18" charset="0"/>
                <a:cs typeface="Adobe Devanagari" panose="02040503050201020203" pitchFamily="18" charset="0"/>
              </a:rPr>
              <a:t>, [1937] 1 DLR 673 (PC)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a weak trade and commerce power				</a:t>
            </a:r>
          </a:p>
          <a:p>
            <a:r>
              <a:rPr lang="en-CA" dirty="0">
                <a:latin typeface="Adobe Devanagari" panose="02040503050201020203" pitchFamily="18" charset="0"/>
                <a:cs typeface="Adobe Devanagari" panose="02040503050201020203" pitchFamily="18" charset="0"/>
              </a:rPr>
              <a:t>Parliament can’t legislate in areas of provincial legislative jurisdiction</a:t>
            </a:r>
          </a:p>
          <a:p>
            <a:pPr marL="400050" lvl="1" indent="0">
              <a:buNone/>
            </a:pPr>
            <a:r>
              <a:rPr lang="en-US" sz="1200" i="1" dirty="0">
                <a:latin typeface="Adobe Devanagari" panose="02040503050201020203" pitchFamily="18" charset="0"/>
                <a:cs typeface="Adobe Devanagari" panose="02040503050201020203" pitchFamily="18" charset="0"/>
              </a:rPr>
              <a:t>See Parsons, Insurance Reference, Board of Commerce, Natural Products Marketing , Anti-Inflation, re Securities Act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Sweeping federal powers (POGG, trade and commerce, and criminal law) are subject to tests of incursion into provincial jurisdiction</a:t>
            </a:r>
          </a:p>
          <a:p>
            <a:pPr marL="457200" lvl="1" indent="0">
              <a:buNone/>
            </a:pPr>
            <a:r>
              <a:rPr lang="en-US" sz="1200" dirty="0">
                <a:latin typeface="Adobe Devanagari" panose="02040503050201020203" pitchFamily="18" charset="0"/>
                <a:cs typeface="Adobe Devanagari" panose="02040503050201020203" pitchFamily="18" charset="0"/>
              </a:rPr>
              <a:t>See </a:t>
            </a:r>
            <a:r>
              <a:rPr lang="en-US" sz="1200" i="1" dirty="0">
                <a:latin typeface="Adobe Devanagari" panose="02040503050201020203" pitchFamily="18" charset="0"/>
                <a:cs typeface="Adobe Devanagari" panose="02040503050201020203" pitchFamily="18" charset="0"/>
              </a:rPr>
              <a:t>Board of Commerce</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Crown </a:t>
            </a:r>
            <a:r>
              <a:rPr lang="en-US" sz="1200" i="1" dirty="0" err="1">
                <a:latin typeface="Adobe Devanagari" panose="02040503050201020203" pitchFamily="18" charset="0"/>
                <a:cs typeface="Adobe Devanagari" panose="02040503050201020203" pitchFamily="18" charset="0"/>
              </a:rPr>
              <a:t>Zellerbach</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Re: Securities Act</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Hydro-Qu</a:t>
            </a:r>
            <a:r>
              <a:rPr lang="en-CA" sz="1200" i="1" dirty="0">
                <a:latin typeface="Adobe Devanagari" panose="02040503050201020203" pitchFamily="18" charset="0"/>
                <a:cs typeface="Adobe Devanagari" panose="02040503050201020203" pitchFamily="18" charset="0"/>
              </a:rPr>
              <a:t>é</a:t>
            </a:r>
            <a:r>
              <a:rPr lang="en-US" sz="1200" i="1" dirty="0" err="1">
                <a:latin typeface="Adobe Devanagari" panose="02040503050201020203" pitchFamily="18" charset="0"/>
                <a:cs typeface="Adobe Devanagari" panose="02040503050201020203" pitchFamily="18" charset="0"/>
              </a:rPr>
              <a:t>bec</a:t>
            </a:r>
            <a:r>
              <a:rPr lang="en-US" sz="1200" i="1" dirty="0">
                <a:latin typeface="Adobe Devanagari" panose="02040503050201020203" pitchFamily="18" charset="0"/>
                <a:cs typeface="Adobe Devanagari" panose="02040503050201020203" pitchFamily="18" charset="0"/>
              </a:rPr>
              <a:t>, Re: Assisted Human Reproduction</a:t>
            </a:r>
            <a:r>
              <a:rPr lang="en-US" sz="1200" dirty="0">
                <a:latin typeface="Adobe Devanagari" panose="02040503050201020203" pitchFamily="18" charset="0"/>
                <a:cs typeface="Adobe Devanagari" panose="02040503050201020203" pitchFamily="18" charset="0"/>
              </a:rPr>
              <a:t>.</a:t>
            </a:r>
          </a:p>
          <a:p>
            <a:r>
              <a:rPr lang="en-US" dirty="0">
                <a:latin typeface="Adobe Devanagari" panose="02040503050201020203" pitchFamily="18" charset="0"/>
                <a:cs typeface="Adobe Devanagari" panose="02040503050201020203" pitchFamily="18" charset="0"/>
              </a:rPr>
              <a:t>Taxation power is nowhere near as powerful as you think it is</a:t>
            </a:r>
          </a:p>
          <a:p>
            <a:pPr marL="457200" lvl="1" indent="0">
              <a:buNone/>
            </a:pPr>
            <a:endParaRPr lang="en-US" sz="1200" dirty="0">
              <a:latin typeface="Adobe Devanagari" panose="02040503050201020203" pitchFamily="18" charset="0"/>
              <a:cs typeface="Adobe Devanagari" panose="02040503050201020203" pitchFamily="18" charset="0"/>
            </a:endParaRPr>
          </a:p>
          <a:p>
            <a:pPr marL="457200" lvl="1" indent="0">
              <a:buNone/>
            </a:pPr>
            <a:endParaRPr lang="en-US" sz="1200" dirty="0">
              <a:latin typeface="Adobe Devanagari" panose="02040503050201020203" pitchFamily="18" charset="0"/>
              <a:cs typeface="Adobe Devanagari" panose="02040503050201020203" pitchFamily="18" charset="0"/>
            </a:endParaRPr>
          </a:p>
          <a:p>
            <a:pPr marL="914400" lvl="2" indent="0">
              <a:buNone/>
            </a:pPr>
            <a:endParaRPr lang="en-US" sz="12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28795329"/>
      </p:ext>
    </p:extLst>
  </p:cSld>
  <p:clrMapOvr>
    <a:masterClrMapping/>
  </p:clrMapOvr>
  <mc:AlternateContent xmlns:mc="http://schemas.openxmlformats.org/markup-compatibility/2006" xmlns:p14="http://schemas.microsoft.com/office/powerpoint/2010/main">
    <mc:Choice Requires="p14">
      <p:transition spd="slow" p14:dur="2000" advTm="104927"/>
    </mc:Choice>
    <mc:Fallback xmlns="">
      <p:transition spd="slow" advTm="10492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The Provincial Powers: Sections 92, 92A and 125</a:t>
            </a:r>
          </a:p>
        </p:txBody>
      </p:sp>
      <p:sp>
        <p:nvSpPr>
          <p:cNvPr id="3" name="Content Placeholder 2">
            <a:extLst>
              <a:ext uri="{FF2B5EF4-FFF2-40B4-BE49-F238E27FC236}">
                <a16:creationId xmlns:a16="http://schemas.microsoft.com/office/drawing/2014/main" id="{86C6E154-F98C-4784-A392-48D1D38AB307}"/>
              </a:ext>
            </a:extLst>
          </p:cNvPr>
          <p:cNvSpPr>
            <a:spLocks noGrp="1"/>
          </p:cNvSpPr>
          <p:nvPr>
            <p:ph idx="1"/>
          </p:nvPr>
        </p:nvSpPr>
        <p:spPr/>
        <p:txBody>
          <a:bodyPr/>
          <a:lstStyle/>
          <a:p>
            <a:pPr marL="0" indent="0">
              <a:buNone/>
            </a:pPr>
            <a:r>
              <a:rPr lang="en-US" b="1" dirty="0">
                <a:latin typeface="Adobe Devanagari" panose="02040503050201020203" pitchFamily="18" charset="0"/>
                <a:cs typeface="Adobe Devanagari" panose="02040503050201020203" pitchFamily="18" charset="0"/>
              </a:rPr>
              <a:t>92.</a:t>
            </a:r>
            <a:r>
              <a:rPr lang="en-US" dirty="0">
                <a:latin typeface="Adobe Devanagari" panose="02040503050201020203" pitchFamily="18" charset="0"/>
                <a:cs typeface="Adobe Devanagari" panose="02040503050201020203" pitchFamily="18" charset="0"/>
              </a:rPr>
              <a:t> In each Province the Legislature may exclusively make Laws in relation to Matters coming within the Classes of Subjects next hereinafter enumerated; that is to say:</a:t>
            </a:r>
          </a:p>
          <a:p>
            <a:pPr marL="400050" lvl="1" indent="0">
              <a:buNone/>
            </a:pPr>
            <a:r>
              <a:rPr lang="en-US" b="1" dirty="0">
                <a:latin typeface="Adobe Devanagari" panose="02040503050201020203" pitchFamily="18" charset="0"/>
                <a:cs typeface="Adobe Devanagari" panose="02040503050201020203" pitchFamily="18" charset="0"/>
              </a:rPr>
              <a:t>2.</a:t>
            </a:r>
            <a:r>
              <a:rPr lang="en-US" dirty="0">
                <a:latin typeface="Adobe Devanagari" panose="02040503050201020203" pitchFamily="18" charset="0"/>
                <a:cs typeface="Adobe Devanagari" panose="02040503050201020203" pitchFamily="18" charset="0"/>
              </a:rPr>
              <a:t> Direct Taxation within the Province in order to the raising of a Revenue for Provincial Purposes.</a:t>
            </a:r>
          </a:p>
          <a:p>
            <a:pPr marL="400050" lvl="1" indent="0">
              <a:buNone/>
            </a:pPr>
            <a:r>
              <a:rPr lang="en-CA" sz="2400" b="1" dirty="0">
                <a:latin typeface="Adobe Devanagari" panose="02040503050201020203" pitchFamily="18" charset="0"/>
                <a:ea typeface="Tahoma" panose="020B0604030504040204" pitchFamily="34" charset="0"/>
                <a:cs typeface="Adobe Devanagari" panose="02040503050201020203" pitchFamily="18" charset="0"/>
              </a:rPr>
              <a:t>9. </a:t>
            </a:r>
            <a:r>
              <a:rPr lang="en-CA" sz="2400" dirty="0">
                <a:latin typeface="Adobe Devanagari" panose="02040503050201020203" pitchFamily="18" charset="0"/>
                <a:ea typeface="Tahoma" panose="020B0604030504040204" pitchFamily="34" charset="0"/>
                <a:cs typeface="Adobe Devanagari" panose="02040503050201020203" pitchFamily="18" charset="0"/>
              </a:rPr>
              <a:t>Licensing regimes</a:t>
            </a:r>
            <a:endParaRPr lang="en-US" dirty="0">
              <a:latin typeface="Adobe Devanagari" panose="02040503050201020203" pitchFamily="18" charset="0"/>
              <a:cs typeface="Adobe Devanagari" panose="02040503050201020203" pitchFamily="18" charset="0"/>
            </a:endParaRPr>
          </a:p>
          <a:p>
            <a:pPr marL="400050" lvl="1" indent="0">
              <a:buNone/>
            </a:pPr>
            <a:r>
              <a:rPr lang="en-CA" b="1" dirty="0">
                <a:latin typeface="Adobe Devanagari" panose="02040503050201020203" pitchFamily="18" charset="0"/>
                <a:cs typeface="Adobe Devanagari" panose="02040503050201020203" pitchFamily="18" charset="0"/>
              </a:rPr>
              <a:t>10.</a:t>
            </a:r>
            <a:r>
              <a:rPr lang="en-CA" dirty="0">
                <a:latin typeface="Adobe Devanagari" panose="02040503050201020203" pitchFamily="18" charset="0"/>
                <a:cs typeface="Adobe Devanagari" panose="02040503050201020203" pitchFamily="18" charset="0"/>
              </a:rPr>
              <a:t> Local Works and Undertakings</a:t>
            </a:r>
          </a:p>
          <a:p>
            <a:pPr marL="400050" lvl="1" indent="0">
              <a:buNone/>
            </a:pPr>
            <a:r>
              <a:rPr lang="en-US" b="1" dirty="0">
                <a:latin typeface="Adobe Devanagari" panose="02040503050201020203" pitchFamily="18" charset="0"/>
                <a:cs typeface="Adobe Devanagari" panose="02040503050201020203" pitchFamily="18" charset="0"/>
              </a:rPr>
              <a:t>13.</a:t>
            </a:r>
            <a:r>
              <a:rPr lang="en-US" dirty="0">
                <a:latin typeface="Adobe Devanagari" panose="02040503050201020203" pitchFamily="18" charset="0"/>
                <a:cs typeface="Adobe Devanagari" panose="02040503050201020203" pitchFamily="18" charset="0"/>
              </a:rPr>
              <a:t> Property and Civil Rights in the Province.</a:t>
            </a:r>
          </a:p>
          <a:p>
            <a:pPr marL="400050" lvl="1" indent="0">
              <a:buNone/>
            </a:pPr>
            <a:r>
              <a:rPr lang="en-US" b="1" dirty="0">
                <a:latin typeface="Adobe Devanagari" panose="02040503050201020203" pitchFamily="18" charset="0"/>
                <a:cs typeface="Adobe Devanagari" panose="02040503050201020203" pitchFamily="18" charset="0"/>
              </a:rPr>
              <a:t>16.</a:t>
            </a:r>
            <a:r>
              <a:rPr lang="en-US" dirty="0">
                <a:latin typeface="Adobe Devanagari" panose="02040503050201020203" pitchFamily="18" charset="0"/>
                <a:cs typeface="Adobe Devanagari" panose="02040503050201020203" pitchFamily="18" charset="0"/>
              </a:rPr>
              <a:t> Generally all Matters of a merely local or private Nature in the Province.</a:t>
            </a:r>
          </a:p>
          <a:p>
            <a:pPr marL="0" indent="0">
              <a:buNone/>
            </a:pPr>
            <a:r>
              <a:rPr lang="en-US" b="1" dirty="0">
                <a:latin typeface="Adobe Devanagari" panose="02040503050201020203" pitchFamily="18" charset="0"/>
                <a:cs typeface="Adobe Devanagari" panose="02040503050201020203" pitchFamily="18" charset="0"/>
              </a:rPr>
              <a:t>92A. </a:t>
            </a:r>
            <a:r>
              <a:rPr lang="en-US" dirty="0">
                <a:latin typeface="Adobe Devanagari" panose="02040503050201020203" pitchFamily="18" charset="0"/>
                <a:cs typeface="Adobe Devanagari" panose="02040503050201020203" pitchFamily="18" charset="0"/>
              </a:rPr>
              <a:t>Natural Resources, incl. management, taxation, non-exclusive authority over exports, as well as electricity (ex nuclear which is federal)</a:t>
            </a:r>
          </a:p>
          <a:p>
            <a:pPr marL="0" indent="0">
              <a:buNone/>
            </a:pPr>
            <a:r>
              <a:rPr lang="en-US" b="1" dirty="0">
                <a:latin typeface="Adobe Devanagari" panose="02040503050201020203" pitchFamily="18" charset="0"/>
                <a:cs typeface="Adobe Devanagari" panose="02040503050201020203" pitchFamily="18" charset="0"/>
              </a:rPr>
              <a:t>125. </a:t>
            </a:r>
            <a:r>
              <a:rPr lang="en-US" dirty="0">
                <a:latin typeface="Adobe Devanagari" panose="02040503050201020203" pitchFamily="18" charset="0"/>
                <a:cs typeface="Adobe Devanagari" panose="02040503050201020203" pitchFamily="18" charset="0"/>
              </a:rPr>
              <a:t>No Lands or Property belonging to Canada or any Province shall be liable to Taxation.</a:t>
            </a:r>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41989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D05-F7C8-4F4E-B37F-3F22A21A6C0B}"/>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National GHG policy is challenging</a:t>
            </a:r>
          </a:p>
        </p:txBody>
      </p:sp>
      <p:sp>
        <p:nvSpPr>
          <p:cNvPr id="3" name="Content Placeholder 2">
            <a:extLst>
              <a:ext uri="{FF2B5EF4-FFF2-40B4-BE49-F238E27FC236}">
                <a16:creationId xmlns:a16="http://schemas.microsoft.com/office/drawing/2014/main" id="{BC86E192-C7F8-46BF-832A-98D7FCF70C34}"/>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Climate change nor the environment are heads of federal power</a:t>
            </a:r>
          </a:p>
          <a:p>
            <a:pPr marL="914400" lvl="2" indent="0">
              <a:buNone/>
            </a:pPr>
            <a:r>
              <a:rPr lang="en-US" sz="1200" i="1" dirty="0">
                <a:latin typeface="Adobe Devanagari" panose="02040503050201020203" pitchFamily="18" charset="0"/>
                <a:cs typeface="Adobe Devanagari" panose="02040503050201020203" pitchFamily="18" charset="0"/>
              </a:rPr>
              <a:t>Friends of the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Society v Canada (Minister of Transport), [1992] 1 SCR 3 [</a:t>
            </a:r>
            <a:r>
              <a:rPr lang="en-US" sz="1200" i="1" dirty="0" err="1">
                <a:latin typeface="Adobe Devanagari" panose="02040503050201020203" pitchFamily="18" charset="0"/>
                <a:cs typeface="Adobe Devanagari" panose="02040503050201020203" pitchFamily="18" charset="0"/>
              </a:rPr>
              <a:t>Oldman</a:t>
            </a:r>
            <a:r>
              <a:rPr lang="en-US" sz="1200" i="1" dirty="0">
                <a:latin typeface="Adobe Devanagari" panose="02040503050201020203" pitchFamily="18" charset="0"/>
                <a:cs typeface="Adobe Devanagari" panose="02040503050201020203" pitchFamily="18" charset="0"/>
              </a:rPr>
              <a:t> River] at 63–4 </a:t>
            </a:r>
            <a:r>
              <a:rPr lang="en-US" sz="1200" dirty="0">
                <a:latin typeface="Adobe Devanagari" panose="02040503050201020203" pitchFamily="18" charset="0"/>
                <a:cs typeface="Adobe Devanagari" panose="02040503050201020203" pitchFamily="18" charset="0"/>
              </a:rPr>
              <a:t>held that jurisdiction is shared between federal and provincial governments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no effective treaty or foreign affairs power</a:t>
            </a:r>
          </a:p>
          <a:p>
            <a:pPr marL="914400" lvl="2" indent="0">
              <a:buNone/>
            </a:pPr>
            <a:r>
              <a:rPr lang="en-US" sz="1200" i="1" dirty="0">
                <a:latin typeface="Adobe Devanagari" panose="02040503050201020203" pitchFamily="18" charset="0"/>
                <a:cs typeface="Adobe Devanagari" panose="02040503050201020203" pitchFamily="18" charset="0"/>
              </a:rPr>
              <a:t>Constitution Act, 1867, s. 132 </a:t>
            </a:r>
            <a:r>
              <a:rPr lang="en-US" sz="1200" dirty="0">
                <a:latin typeface="Adobe Devanagari" panose="02040503050201020203" pitchFamily="18" charset="0"/>
                <a:cs typeface="Adobe Devanagari" panose="02040503050201020203" pitchFamily="18" charset="0"/>
              </a:rPr>
              <a:t>and </a:t>
            </a:r>
            <a:r>
              <a:rPr lang="en-US" sz="1200" i="1" dirty="0">
                <a:latin typeface="Adobe Devanagari" panose="02040503050201020203" pitchFamily="18" charset="0"/>
                <a:cs typeface="Adobe Devanagari" panose="02040503050201020203" pitchFamily="18" charset="0"/>
              </a:rPr>
              <a:t>Canada (Attorney General) v Ontario (Attorney General)</a:t>
            </a:r>
            <a:r>
              <a:rPr lang="en-US" sz="1200" dirty="0">
                <a:latin typeface="Adobe Devanagari" panose="02040503050201020203" pitchFamily="18" charset="0"/>
                <a:cs typeface="Adobe Devanagari" panose="02040503050201020203" pitchFamily="18" charset="0"/>
              </a:rPr>
              <a:t>, [1937] 1 DLR 673 (PC)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Canada has a weak trade and commerce power				</a:t>
            </a:r>
          </a:p>
          <a:p>
            <a:r>
              <a:rPr lang="en-CA" dirty="0">
                <a:latin typeface="Adobe Devanagari" panose="02040503050201020203" pitchFamily="18" charset="0"/>
                <a:cs typeface="Adobe Devanagari" panose="02040503050201020203" pitchFamily="18" charset="0"/>
              </a:rPr>
              <a:t>Parliament can’t legislate in areas of provincial legislative jurisdiction</a:t>
            </a:r>
          </a:p>
          <a:p>
            <a:pPr marL="400050" lvl="1" indent="0">
              <a:buNone/>
            </a:pPr>
            <a:r>
              <a:rPr lang="en-US" sz="1200" i="1" dirty="0">
                <a:latin typeface="Adobe Devanagari" panose="02040503050201020203" pitchFamily="18" charset="0"/>
                <a:cs typeface="Adobe Devanagari" panose="02040503050201020203" pitchFamily="18" charset="0"/>
              </a:rPr>
              <a:t>See Parsons, Insurance Reference, Board of Commerce, Natural Products Marketing , Anti-Inflation, re Securities Act				</a:t>
            </a:r>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Sweeping federal powers (POGG, trade and commerce, and criminal law) are subject to tests of incursion into provincial jurisdiction</a:t>
            </a:r>
          </a:p>
          <a:p>
            <a:pPr marL="457200" lvl="1" indent="0">
              <a:buNone/>
            </a:pPr>
            <a:r>
              <a:rPr lang="en-US" sz="1200" dirty="0">
                <a:latin typeface="Adobe Devanagari" panose="02040503050201020203" pitchFamily="18" charset="0"/>
                <a:cs typeface="Adobe Devanagari" panose="02040503050201020203" pitchFamily="18" charset="0"/>
              </a:rPr>
              <a:t>See </a:t>
            </a:r>
            <a:r>
              <a:rPr lang="en-US" sz="1200" i="1" dirty="0">
                <a:latin typeface="Adobe Devanagari" panose="02040503050201020203" pitchFamily="18" charset="0"/>
                <a:cs typeface="Adobe Devanagari" panose="02040503050201020203" pitchFamily="18" charset="0"/>
              </a:rPr>
              <a:t>Board of Commerce</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Crown </a:t>
            </a:r>
            <a:r>
              <a:rPr lang="en-US" sz="1200" i="1" dirty="0" err="1">
                <a:latin typeface="Adobe Devanagari" panose="02040503050201020203" pitchFamily="18" charset="0"/>
                <a:cs typeface="Adobe Devanagari" panose="02040503050201020203" pitchFamily="18" charset="0"/>
              </a:rPr>
              <a:t>Zellerbach</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Re: Securities Act</a:t>
            </a:r>
            <a:r>
              <a:rPr lang="en-US" sz="1200" dirty="0">
                <a:latin typeface="Adobe Devanagari" panose="02040503050201020203" pitchFamily="18" charset="0"/>
                <a:cs typeface="Adobe Devanagari" panose="02040503050201020203" pitchFamily="18" charset="0"/>
              </a:rPr>
              <a:t>, </a:t>
            </a:r>
            <a:r>
              <a:rPr lang="en-US" sz="1200" i="1" dirty="0">
                <a:latin typeface="Adobe Devanagari" panose="02040503050201020203" pitchFamily="18" charset="0"/>
                <a:cs typeface="Adobe Devanagari" panose="02040503050201020203" pitchFamily="18" charset="0"/>
              </a:rPr>
              <a:t>Hydro-Qu</a:t>
            </a:r>
            <a:r>
              <a:rPr lang="en-CA" sz="1200" i="1" dirty="0">
                <a:latin typeface="Adobe Devanagari" panose="02040503050201020203" pitchFamily="18" charset="0"/>
                <a:cs typeface="Adobe Devanagari" panose="02040503050201020203" pitchFamily="18" charset="0"/>
              </a:rPr>
              <a:t>é</a:t>
            </a:r>
            <a:r>
              <a:rPr lang="en-US" sz="1200" i="1" dirty="0" err="1">
                <a:latin typeface="Adobe Devanagari" panose="02040503050201020203" pitchFamily="18" charset="0"/>
                <a:cs typeface="Adobe Devanagari" panose="02040503050201020203" pitchFamily="18" charset="0"/>
              </a:rPr>
              <a:t>bec</a:t>
            </a:r>
            <a:r>
              <a:rPr lang="en-US" sz="1200" i="1" dirty="0">
                <a:latin typeface="Adobe Devanagari" panose="02040503050201020203" pitchFamily="18" charset="0"/>
                <a:cs typeface="Adobe Devanagari" panose="02040503050201020203" pitchFamily="18" charset="0"/>
              </a:rPr>
              <a:t>, Re: Assisted Human Reproduction</a:t>
            </a:r>
            <a:r>
              <a:rPr lang="en-US" sz="1200" dirty="0">
                <a:latin typeface="Adobe Devanagari" panose="02040503050201020203" pitchFamily="18" charset="0"/>
                <a:cs typeface="Adobe Devanagari" panose="02040503050201020203" pitchFamily="18" charset="0"/>
              </a:rPr>
              <a:t>.</a:t>
            </a:r>
          </a:p>
          <a:p>
            <a:r>
              <a:rPr lang="en-US" dirty="0">
                <a:latin typeface="Adobe Devanagari" panose="02040503050201020203" pitchFamily="18" charset="0"/>
                <a:cs typeface="Adobe Devanagari" panose="02040503050201020203" pitchFamily="18" charset="0"/>
              </a:rPr>
              <a:t>Taxation power is nowhere near as powerful as you think it is</a:t>
            </a:r>
          </a:p>
          <a:p>
            <a:pPr marL="457200" lvl="1" indent="0">
              <a:buNone/>
            </a:pPr>
            <a:endParaRPr lang="en-US" sz="1200" dirty="0">
              <a:latin typeface="Adobe Devanagari" panose="02040503050201020203" pitchFamily="18" charset="0"/>
              <a:cs typeface="Adobe Devanagari" panose="02040503050201020203" pitchFamily="18" charset="0"/>
            </a:endParaRPr>
          </a:p>
          <a:p>
            <a:pPr marL="457200" lvl="1" indent="0">
              <a:buNone/>
            </a:pPr>
            <a:endParaRPr lang="en-US" sz="1200" dirty="0">
              <a:latin typeface="Adobe Devanagari" panose="02040503050201020203" pitchFamily="18" charset="0"/>
              <a:cs typeface="Adobe Devanagari" panose="02040503050201020203" pitchFamily="18" charset="0"/>
            </a:endParaRPr>
          </a:p>
          <a:p>
            <a:pPr marL="914400" lvl="2" indent="0">
              <a:buNone/>
            </a:pPr>
            <a:endParaRPr lang="en-US" sz="12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956424609"/>
      </p:ext>
    </p:extLst>
  </p:cSld>
  <p:clrMapOvr>
    <a:masterClrMapping/>
  </p:clrMapOvr>
  <mc:AlternateContent xmlns:mc="http://schemas.openxmlformats.org/markup-compatibility/2006" xmlns:p14="http://schemas.microsoft.com/office/powerpoint/2010/main">
    <mc:Choice Requires="p14">
      <p:transition spd="slow" p14:dur="2000" advTm="104927"/>
    </mc:Choice>
    <mc:Fallback xmlns="">
      <p:transition spd="slow" advTm="10492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25BA-A002-41E7-B71F-3734A1F94EEA}"/>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When is a tax not a tax? </a:t>
            </a:r>
            <a:r>
              <a:rPr lang="en-CA" i="1" dirty="0">
                <a:latin typeface="Adobe Devanagari" panose="02040503050201020203" pitchFamily="18" charset="0"/>
                <a:cs typeface="Adobe Devanagari" panose="02040503050201020203" pitchFamily="18" charset="0"/>
              </a:rPr>
              <a:t>Westbank</a:t>
            </a:r>
            <a:endParaRPr lang="en-CA" dirty="0">
              <a:latin typeface="Adobe Devanagari" panose="02040503050201020203" pitchFamily="18" charset="0"/>
              <a:cs typeface="Adobe Devanagari" panose="02040503050201020203" pitchFamily="18" charset="0"/>
            </a:endParaRPr>
          </a:p>
        </p:txBody>
      </p:sp>
      <p:sp>
        <p:nvSpPr>
          <p:cNvPr id="4" name="Content Placeholder 3">
            <a:extLst>
              <a:ext uri="{FF2B5EF4-FFF2-40B4-BE49-F238E27FC236}">
                <a16:creationId xmlns:a16="http://schemas.microsoft.com/office/drawing/2014/main" id="{95F84853-8585-4CDB-BA00-F5EB0B70358F}"/>
              </a:ext>
            </a:extLst>
          </p:cNvPr>
          <p:cNvSpPr>
            <a:spLocks noGrp="1"/>
          </p:cNvSpPr>
          <p:nvPr>
            <p:ph idx="1"/>
          </p:nvPr>
        </p:nvSpPr>
        <p:spPr/>
        <p:txBody>
          <a:bodyPr/>
          <a:lstStyle/>
          <a:p>
            <a:r>
              <a:rPr lang="en-US" dirty="0">
                <a:latin typeface="Adobe Devanagari" panose="02040503050201020203" pitchFamily="18" charset="0"/>
                <a:cs typeface="Adobe Devanagari" panose="02040503050201020203" pitchFamily="18" charset="0"/>
              </a:rPr>
              <a:t>Courts have been asked to define what is and is not a tax. Why?</a:t>
            </a:r>
          </a:p>
          <a:p>
            <a:pPr lvl="1"/>
            <a:r>
              <a:rPr lang="en-US" dirty="0">
                <a:latin typeface="Adobe Devanagari" panose="02040503050201020203" pitchFamily="18" charset="0"/>
                <a:cs typeface="Adobe Devanagari" panose="02040503050201020203" pitchFamily="18" charset="0"/>
              </a:rPr>
              <a:t>s. 125 “prohibits one level of government from taxing the property of the other. […][I]t does not prohibit the levying of user fees or other regulatory charges properly enacted within the government’s sphere of jurisdiction.</a:t>
            </a:r>
          </a:p>
          <a:p>
            <a:r>
              <a:rPr lang="en-US" i="1" dirty="0">
                <a:latin typeface="Adobe Devanagari" panose="02040503050201020203" pitchFamily="18" charset="0"/>
                <a:cs typeface="Adobe Devanagari" panose="02040503050201020203" pitchFamily="18" charset="0"/>
              </a:rPr>
              <a:t>Westbank</a:t>
            </a:r>
            <a:r>
              <a:rPr lang="en-US" dirty="0">
                <a:latin typeface="Adobe Devanagari" panose="02040503050201020203" pitchFamily="18" charset="0"/>
                <a:cs typeface="Adobe Devanagari" panose="02040503050201020203" pitchFamily="18" charset="0"/>
              </a:rPr>
              <a:t> imposes a 5-part test of what constitutes a tax:</a:t>
            </a:r>
          </a:p>
          <a:p>
            <a:pPr marL="857250" lvl="1" indent="-457200">
              <a:buAutoNum type="arabicParenR"/>
            </a:pPr>
            <a:r>
              <a:rPr lang="en-US" dirty="0">
                <a:latin typeface="Adobe Devanagari" panose="02040503050201020203" pitchFamily="18" charset="0"/>
                <a:cs typeface="Adobe Devanagari" panose="02040503050201020203" pitchFamily="18" charset="0"/>
              </a:rPr>
              <a:t>compulsory and enforceable by law; </a:t>
            </a:r>
          </a:p>
          <a:p>
            <a:pPr marL="857250" lvl="1" indent="-457200">
              <a:buAutoNum type="arabicParenR"/>
            </a:pPr>
            <a:r>
              <a:rPr lang="en-US" dirty="0">
                <a:latin typeface="Adobe Devanagari" panose="02040503050201020203" pitchFamily="18" charset="0"/>
                <a:cs typeface="Adobe Devanagari" panose="02040503050201020203" pitchFamily="18" charset="0"/>
              </a:rPr>
              <a:t>imposed under the authority of the legislature; </a:t>
            </a:r>
          </a:p>
          <a:p>
            <a:pPr marL="857250" lvl="1" indent="-457200">
              <a:buAutoNum type="arabicParenR"/>
            </a:pPr>
            <a:r>
              <a:rPr lang="en-US" dirty="0">
                <a:latin typeface="Adobe Devanagari" panose="02040503050201020203" pitchFamily="18" charset="0"/>
                <a:cs typeface="Adobe Devanagari" panose="02040503050201020203" pitchFamily="18" charset="0"/>
              </a:rPr>
              <a:t>levied by a public body; </a:t>
            </a:r>
          </a:p>
          <a:p>
            <a:pPr marL="857250" lvl="1" indent="-457200">
              <a:buAutoNum type="arabicParenR"/>
            </a:pPr>
            <a:r>
              <a:rPr lang="en-US" dirty="0">
                <a:latin typeface="Adobe Devanagari" panose="02040503050201020203" pitchFamily="18" charset="0"/>
                <a:cs typeface="Adobe Devanagari" panose="02040503050201020203" pitchFamily="18" charset="0"/>
              </a:rPr>
              <a:t>intended for a public purpose; </a:t>
            </a:r>
          </a:p>
          <a:p>
            <a:pPr marL="857250" lvl="1" indent="-457200">
              <a:buAutoNum type="arabicParenR"/>
            </a:pPr>
            <a:r>
              <a:rPr lang="en-US" b="1" dirty="0">
                <a:latin typeface="Adobe Devanagari" panose="02040503050201020203" pitchFamily="18" charset="0"/>
                <a:cs typeface="Adobe Devanagari" panose="02040503050201020203" pitchFamily="18" charset="0"/>
              </a:rPr>
              <a:t>unconnected to any form of a regulatory scheme.</a:t>
            </a:r>
          </a:p>
          <a:p>
            <a:pPr marL="800100" lvl="2" indent="0">
              <a:buNone/>
            </a:pPr>
            <a:r>
              <a:rPr lang="en-US" b="1" dirty="0">
                <a:latin typeface="Adobe Devanagari" panose="02040503050201020203" pitchFamily="18" charset="0"/>
                <a:cs typeface="Adobe Devanagari" panose="02040503050201020203" pitchFamily="18" charset="0"/>
              </a:rPr>
              <a:t>A regulatory scheme would include policies intended to change </a:t>
            </a:r>
            <a:r>
              <a:rPr lang="en-US" b="1" dirty="0" err="1">
                <a:latin typeface="Adobe Devanagari" panose="02040503050201020203" pitchFamily="18" charset="0"/>
                <a:cs typeface="Adobe Devanagari" panose="02040503050201020203" pitchFamily="18" charset="0"/>
              </a:rPr>
              <a:t>behaviour</a:t>
            </a:r>
            <a:endParaRPr lang="en-US" b="1" dirty="0">
              <a:latin typeface="Adobe Devanagari" panose="02040503050201020203" pitchFamily="18" charset="0"/>
              <a:cs typeface="Adobe Devanagari" panose="02040503050201020203" pitchFamily="18" charset="0"/>
            </a:endParaRPr>
          </a:p>
          <a:p>
            <a:pPr marL="400050" lvl="1" indent="0">
              <a:buNone/>
            </a:pPr>
            <a:endParaRPr lang="en-US" sz="1200" i="1" dirty="0">
              <a:solidFill>
                <a:srgbClr val="000000"/>
              </a:solidFill>
              <a:latin typeface="Adobe Devanagari" panose="02040503050201020203" pitchFamily="18" charset="0"/>
              <a:cs typeface="Adobe Devanagari" panose="02040503050201020203" pitchFamily="18" charset="0"/>
            </a:endParaRPr>
          </a:p>
          <a:p>
            <a:pPr marL="400050" lvl="1" indent="0">
              <a:buNone/>
            </a:pPr>
            <a:endParaRPr lang="en-US" sz="1200" i="1" dirty="0">
              <a:solidFill>
                <a:srgbClr val="000000"/>
              </a:solidFill>
              <a:latin typeface="Adobe Devanagari" panose="02040503050201020203" pitchFamily="18" charset="0"/>
              <a:cs typeface="Adobe Devanagari" panose="02040503050201020203" pitchFamily="18" charset="0"/>
            </a:endParaRPr>
          </a:p>
          <a:p>
            <a:pPr marL="400050" lvl="1" indent="0">
              <a:buNone/>
            </a:pPr>
            <a:r>
              <a:rPr lang="en-US" sz="1200" i="1" dirty="0">
                <a:solidFill>
                  <a:srgbClr val="000000"/>
                </a:solidFill>
                <a:latin typeface="Adobe Devanagari" panose="02040503050201020203" pitchFamily="18" charset="0"/>
                <a:cs typeface="Adobe Devanagari" panose="02040503050201020203" pitchFamily="18" charset="0"/>
              </a:rPr>
              <a:t>Westbank First Nation v. British Columbia Hydro and Power Authority</a:t>
            </a:r>
            <a:r>
              <a:rPr lang="en-US" sz="1200" dirty="0">
                <a:solidFill>
                  <a:srgbClr val="000000"/>
                </a:solidFill>
                <a:latin typeface="Adobe Devanagari" panose="02040503050201020203" pitchFamily="18" charset="0"/>
                <a:cs typeface="Adobe Devanagari" panose="02040503050201020203" pitchFamily="18" charset="0"/>
              </a:rPr>
              <a:t>, [1999] 3 S.C.R. 134</a:t>
            </a:r>
            <a:endParaRPr lang="en-CA" sz="1200" b="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84681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Double-aspect and paramountcy</a:t>
            </a:r>
          </a:p>
        </p:txBody>
      </p:sp>
      <p:sp>
        <p:nvSpPr>
          <p:cNvPr id="3" name="Content Placeholder 2">
            <a:extLst>
              <a:ext uri="{FF2B5EF4-FFF2-40B4-BE49-F238E27FC236}">
                <a16:creationId xmlns:a16="http://schemas.microsoft.com/office/drawing/2014/main" id="{165323D5-0EA4-4A78-B0DD-19737A7335F0}"/>
              </a:ext>
            </a:extLst>
          </p:cNvPr>
          <p:cNvSpPr>
            <a:spLocks noGrp="1"/>
          </p:cNvSpPr>
          <p:nvPr>
            <p:ph idx="1"/>
          </p:nvPr>
        </p:nvSpPr>
        <p:spPr/>
        <p:txBody>
          <a:bodyPr/>
          <a:lstStyle/>
          <a:p>
            <a:r>
              <a:rPr lang="en-CA" i="1" dirty="0">
                <a:latin typeface="Adobe Devanagari" panose="02040503050201020203" pitchFamily="18" charset="0"/>
                <a:cs typeface="Adobe Devanagari" panose="02040503050201020203" pitchFamily="18" charset="0"/>
              </a:rPr>
              <a:t>Double-aspect </a:t>
            </a:r>
            <a:r>
              <a:rPr lang="en-CA" dirty="0">
                <a:latin typeface="Adobe Devanagari" panose="02040503050201020203" pitchFamily="18" charset="0"/>
                <a:cs typeface="Adobe Devanagari" panose="02040503050201020203" pitchFamily="18" charset="0"/>
              </a:rPr>
              <a:t>doctrine: two levels of government may make laws in relation to one subject area so long as the laws pursue an objective (regulate an aspect) within their jurisdiction</a:t>
            </a:r>
          </a:p>
          <a:p>
            <a:pPr marL="457200" lvl="1" indent="0">
              <a:buNone/>
            </a:pPr>
            <a:r>
              <a:rPr lang="en-CA" sz="1200" i="1" dirty="0">
                <a:latin typeface="Adobe Devanagari" panose="02040503050201020203" pitchFamily="18" charset="0"/>
                <a:cs typeface="Adobe Devanagari" panose="02040503050201020203" pitchFamily="18" charset="0"/>
              </a:rPr>
              <a:t>Canadian Western Bank v. Alberta</a:t>
            </a:r>
            <a:r>
              <a:rPr lang="en-CA" sz="1200" dirty="0">
                <a:latin typeface="Adobe Devanagari" panose="02040503050201020203" pitchFamily="18" charset="0"/>
                <a:cs typeface="Adobe Devanagari" panose="02040503050201020203" pitchFamily="18" charset="0"/>
              </a:rPr>
              <a:t>, [2007] 2 SCR 3 or</a:t>
            </a:r>
            <a:r>
              <a:rPr lang="en-CA" sz="1200" i="1" dirty="0">
                <a:latin typeface="Adobe Devanagari" panose="02040503050201020203" pitchFamily="18" charset="0"/>
                <a:cs typeface="Adobe Devanagari" panose="02040503050201020203" pitchFamily="18" charset="0"/>
              </a:rPr>
              <a:t> </a:t>
            </a:r>
            <a:r>
              <a:rPr lang="en-CA" sz="1200" i="1" dirty="0" err="1">
                <a:latin typeface="Adobe Devanagari" panose="02040503050201020203" pitchFamily="18" charset="0"/>
                <a:cs typeface="Adobe Devanagari" panose="02040503050201020203" pitchFamily="18" charset="0"/>
              </a:rPr>
              <a:t>Spraytech</a:t>
            </a:r>
            <a:r>
              <a:rPr lang="en-CA" sz="1200" i="1" dirty="0">
                <a:latin typeface="Adobe Devanagari" panose="02040503050201020203" pitchFamily="18" charset="0"/>
                <a:cs typeface="Adobe Devanagari" panose="02040503050201020203" pitchFamily="18" charset="0"/>
              </a:rPr>
              <a:t> v Hudson</a:t>
            </a:r>
            <a:r>
              <a:rPr lang="en-CA" sz="1200" dirty="0">
                <a:latin typeface="Adobe Devanagari" panose="02040503050201020203" pitchFamily="18" charset="0"/>
                <a:cs typeface="Adobe Devanagari" panose="02040503050201020203" pitchFamily="18" charset="0"/>
              </a:rPr>
              <a:t>, [2001] 2 S.C.R. 241, </a:t>
            </a:r>
            <a:r>
              <a:rPr lang="en-CA" sz="1200" i="1" dirty="0">
                <a:latin typeface="Adobe Devanagari" panose="02040503050201020203" pitchFamily="18" charset="0"/>
                <a:cs typeface="Adobe Devanagari" panose="02040503050201020203" pitchFamily="18" charset="0"/>
              </a:rPr>
              <a:t>Ontario Hydro v. Ontario (Labour Relations Board)</a:t>
            </a:r>
            <a:r>
              <a:rPr lang="en-CA" sz="1200" dirty="0">
                <a:latin typeface="Adobe Devanagari" panose="02040503050201020203" pitchFamily="18" charset="0"/>
                <a:cs typeface="Adobe Devanagari" panose="02040503050201020203" pitchFamily="18" charset="0"/>
              </a:rPr>
              <a:t>, [1993] 3 SCR. 327.</a:t>
            </a:r>
            <a:endParaRPr lang="en-CA" i="1" dirty="0">
              <a:latin typeface="Adobe Devanagari" panose="02040503050201020203" pitchFamily="18" charset="0"/>
              <a:cs typeface="Adobe Devanagari" panose="02040503050201020203" pitchFamily="18" charset="0"/>
            </a:endParaRPr>
          </a:p>
          <a:p>
            <a:r>
              <a:rPr lang="en-CA" i="1" dirty="0">
                <a:latin typeface="Adobe Devanagari" panose="02040503050201020203" pitchFamily="18" charset="0"/>
                <a:cs typeface="Adobe Devanagari" panose="02040503050201020203" pitchFamily="18" charset="0"/>
              </a:rPr>
              <a:t>Paramountcy </a:t>
            </a:r>
            <a:r>
              <a:rPr lang="en-CA" dirty="0">
                <a:latin typeface="Adobe Devanagari" panose="02040503050201020203" pitchFamily="18" charset="0"/>
                <a:cs typeface="Adobe Devanagari" panose="02040503050201020203" pitchFamily="18" charset="0"/>
              </a:rPr>
              <a:t>holds that where there is conflict between otherwise valid federal and provincial laws, federal law prevails</a:t>
            </a:r>
          </a:p>
          <a:p>
            <a:pPr lvl="1"/>
            <a:r>
              <a:rPr lang="en-CA" dirty="0">
                <a:latin typeface="Adobe Devanagari" panose="02040503050201020203" pitchFamily="18" charset="0"/>
                <a:cs typeface="Adobe Devanagari" panose="02040503050201020203" pitchFamily="18" charset="0"/>
              </a:rPr>
              <a:t>What is conflict? </a:t>
            </a:r>
          </a:p>
          <a:p>
            <a:pPr lvl="2"/>
            <a:r>
              <a:rPr lang="en-US" dirty="0">
                <a:latin typeface="Adobe Devanagari" panose="02040503050201020203" pitchFamily="18" charset="0"/>
                <a:cs typeface="Adobe Devanagari" panose="02040503050201020203" pitchFamily="18" charset="0"/>
              </a:rPr>
              <a:t>Joint compliance with federal and provincial laws is not possible – we’ll see the limits of this in </a:t>
            </a:r>
            <a:r>
              <a:rPr lang="en-US" i="1" dirty="0">
                <a:latin typeface="Adobe Devanagari" panose="02040503050201020203" pitchFamily="18" charset="0"/>
                <a:cs typeface="Adobe Devanagari" panose="02040503050201020203" pitchFamily="18" charset="0"/>
              </a:rPr>
              <a:t>Redwater</a:t>
            </a:r>
            <a:endParaRPr lang="en-US" dirty="0">
              <a:latin typeface="Adobe Devanagari" panose="02040503050201020203" pitchFamily="18" charset="0"/>
              <a:cs typeface="Adobe Devanagari" panose="02040503050201020203" pitchFamily="18" charset="0"/>
            </a:endParaRPr>
          </a:p>
          <a:p>
            <a:pPr lvl="2"/>
            <a:r>
              <a:rPr lang="en-US" dirty="0">
                <a:latin typeface="Adobe Devanagari" panose="02040503050201020203" pitchFamily="18" charset="0"/>
                <a:cs typeface="Adobe Devanagari" panose="02040503050201020203" pitchFamily="18" charset="0"/>
              </a:rPr>
              <a:t>Provincial law frustrates a federal purpose – this may yet come into play for GHG policies</a:t>
            </a:r>
          </a:p>
          <a:p>
            <a:pPr lvl="1"/>
            <a:r>
              <a:rPr lang="en-US" dirty="0">
                <a:latin typeface="Adobe Devanagari" panose="02040503050201020203" pitchFamily="18" charset="0"/>
                <a:cs typeface="Adobe Devanagari" panose="02040503050201020203" pitchFamily="18" charset="0"/>
              </a:rPr>
              <a:t>Does not apply broadly to subject areas or even to subject matters in *most* cases</a:t>
            </a:r>
          </a:p>
          <a:p>
            <a:pPr lvl="2"/>
            <a:r>
              <a:rPr lang="en-US" dirty="0">
                <a:latin typeface="Adobe Devanagari" panose="02040503050201020203" pitchFamily="18" charset="0"/>
                <a:cs typeface="Adobe Devanagari" panose="02040503050201020203" pitchFamily="18" charset="0"/>
              </a:rPr>
              <a:t>Federal laws can’t validly </a:t>
            </a:r>
            <a:r>
              <a:rPr lang="en-US" i="1" dirty="0">
                <a:latin typeface="Adobe Devanagari" panose="02040503050201020203" pitchFamily="18" charset="0"/>
                <a:cs typeface="Adobe Devanagari" panose="02040503050201020203" pitchFamily="18" charset="0"/>
              </a:rPr>
              <a:t>cover the field </a:t>
            </a:r>
            <a:r>
              <a:rPr lang="en-US" dirty="0">
                <a:latin typeface="Adobe Devanagari" panose="02040503050201020203" pitchFamily="18" charset="0"/>
                <a:cs typeface="Adobe Devanagari" panose="02040503050201020203" pitchFamily="18" charset="0"/>
              </a:rPr>
              <a:t>unless there is no valid anchor for provincial law</a:t>
            </a:r>
            <a:endParaRPr lang="en-CA" i="1"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Provincial jurisdiction over an area </a:t>
            </a:r>
            <a:r>
              <a:rPr lang="en-CA" i="1" dirty="0">
                <a:latin typeface="Adobe Devanagari" panose="02040503050201020203" pitchFamily="18" charset="0"/>
                <a:cs typeface="Adobe Devanagari" panose="02040503050201020203" pitchFamily="18" charset="0"/>
              </a:rPr>
              <a:t>affected</a:t>
            </a:r>
            <a:r>
              <a:rPr lang="en-CA" dirty="0">
                <a:latin typeface="Adobe Devanagari" panose="02040503050201020203" pitchFamily="18" charset="0"/>
                <a:cs typeface="Adobe Devanagari" panose="02040503050201020203" pitchFamily="18" charset="0"/>
              </a:rPr>
              <a:t> by climate policy does not preclude valid federal legislation</a:t>
            </a:r>
            <a:endParaRPr lang="en-US"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72417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Canada has a long history of Premiers fighting federal overreach</a:t>
            </a:r>
          </a:p>
        </p:txBody>
      </p:sp>
      <p:pic>
        <p:nvPicPr>
          <p:cNvPr id="5" name="Content Placeholder 4">
            <a:extLst>
              <a:ext uri="{FF2B5EF4-FFF2-40B4-BE49-F238E27FC236}">
                <a16:creationId xmlns:a16="http://schemas.microsoft.com/office/drawing/2014/main" id="{53653D35-E62C-4A9F-A727-70214446907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1244" y="1469744"/>
            <a:ext cx="8429512" cy="4626256"/>
          </a:xfrm>
        </p:spPr>
      </p:pic>
    </p:spTree>
    <p:extLst>
      <p:ext uri="{BB962C8B-B14F-4D97-AF65-F5344CB8AC3E}">
        <p14:creationId xmlns:p14="http://schemas.microsoft.com/office/powerpoint/2010/main" val="1696340278"/>
      </p:ext>
    </p:extLst>
  </p:cSld>
  <p:clrMapOvr>
    <a:masterClrMapping/>
  </p:clrMapOvr>
  <mc:AlternateContent xmlns:mc="http://schemas.openxmlformats.org/markup-compatibility/2006" xmlns:p14="http://schemas.microsoft.com/office/powerpoint/2010/main">
    <mc:Choice Requires="p14">
      <p:transition spd="slow" p14:dur="2000" advTm="18505"/>
    </mc:Choice>
    <mc:Fallback xmlns="">
      <p:transition spd="slow" advTm="1850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Canada has a long history of Premiers fighting federal overreach</a:t>
            </a:r>
          </a:p>
        </p:txBody>
      </p:sp>
      <p:pic>
        <p:nvPicPr>
          <p:cNvPr id="1026" name="Picture 2">
            <a:extLst>
              <a:ext uri="{FF2B5EF4-FFF2-40B4-BE49-F238E27FC236}">
                <a16:creationId xmlns:a16="http://schemas.microsoft.com/office/drawing/2014/main" id="{E1A4939F-C034-4DCF-A0D4-0EF060FC83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3886200" cy="516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21568"/>
      </p:ext>
    </p:extLst>
  </p:cSld>
  <p:clrMapOvr>
    <a:masterClrMapping/>
  </p:clrMapOvr>
  <mc:AlternateContent xmlns:mc="http://schemas.openxmlformats.org/markup-compatibility/2006" xmlns:p14="http://schemas.microsoft.com/office/powerpoint/2010/main">
    <mc:Choice Requires="p14">
      <p:transition spd="slow" p14:dur="2000" advTm="18505"/>
    </mc:Choice>
    <mc:Fallback xmlns="">
      <p:transition spd="slow" advTm="1850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FDA-9059-41E5-879B-3CCD1119F022}"/>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Canada has a long history of Premiers fighting federal overreach</a:t>
            </a:r>
          </a:p>
        </p:txBody>
      </p:sp>
      <p:pic>
        <p:nvPicPr>
          <p:cNvPr id="2050" name="Picture 2">
            <a:extLst>
              <a:ext uri="{FF2B5EF4-FFF2-40B4-BE49-F238E27FC236}">
                <a16:creationId xmlns:a16="http://schemas.microsoft.com/office/drawing/2014/main" id="{B5BCBBD3-47B0-4BF3-A65C-F246900F69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695450"/>
            <a:ext cx="8077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98265"/>
      </p:ext>
    </p:extLst>
  </p:cSld>
  <p:clrMapOvr>
    <a:masterClrMapping/>
  </p:clrMapOvr>
  <mc:AlternateContent xmlns:mc="http://schemas.openxmlformats.org/markup-compatibility/2006" xmlns:p14="http://schemas.microsoft.com/office/powerpoint/2010/main">
    <mc:Choice Requires="p14">
      <p:transition spd="slow" p14:dur="2000" advTm="18505"/>
    </mc:Choice>
    <mc:Fallback xmlns="">
      <p:transition spd="slow" advTm="1850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DC85-FA66-4FFB-9E70-0D359351AE23}"/>
              </a:ext>
            </a:extLst>
          </p:cNvPr>
          <p:cNvSpPr>
            <a:spLocks noGrp="1"/>
          </p:cNvSpPr>
          <p:nvPr>
            <p:ph type="title"/>
          </p:nvPr>
        </p:nvSpPr>
        <p:spPr/>
        <p:txBody>
          <a:bodyPr/>
          <a:lstStyle/>
          <a:p>
            <a:r>
              <a:rPr lang="en-US" dirty="0">
                <a:latin typeface="Adobe Devanagari" panose="02040503050201020203" pitchFamily="18" charset="0"/>
                <a:cs typeface="Adobe Devanagari" panose="02040503050201020203" pitchFamily="18" charset="0"/>
              </a:rPr>
              <a:t>Enter the </a:t>
            </a:r>
            <a:r>
              <a:rPr lang="en-US" i="1" dirty="0">
                <a:latin typeface="Adobe Devanagari" panose="02040503050201020203" pitchFamily="18" charset="0"/>
                <a:cs typeface="Adobe Devanagari" panose="02040503050201020203" pitchFamily="18" charset="0"/>
              </a:rPr>
              <a:t>GGPPA</a:t>
            </a:r>
            <a:endParaRPr lang="en-CA" dirty="0">
              <a:latin typeface="Adobe Devanagari" panose="02040503050201020203" pitchFamily="18" charset="0"/>
              <a:cs typeface="Adobe Devanagari" panose="02040503050201020203" pitchFamily="18" charset="0"/>
            </a:endParaRPr>
          </a:p>
        </p:txBody>
      </p:sp>
      <p:sp>
        <p:nvSpPr>
          <p:cNvPr id="3" name="Content Placeholder 2">
            <a:extLst>
              <a:ext uri="{FF2B5EF4-FFF2-40B4-BE49-F238E27FC236}">
                <a16:creationId xmlns:a16="http://schemas.microsoft.com/office/drawing/2014/main" id="{3F9AE642-30A7-4721-AFA8-C5AF287674E7}"/>
              </a:ext>
            </a:extLst>
          </p:cNvPr>
          <p:cNvSpPr>
            <a:spLocks noGrp="1"/>
          </p:cNvSpPr>
          <p:nvPr>
            <p:ph idx="1"/>
          </p:nvPr>
        </p:nvSpPr>
        <p:spPr/>
        <p:txBody>
          <a:bodyPr/>
          <a:lstStyle/>
          <a:p>
            <a:r>
              <a:rPr lang="en-US" dirty="0">
                <a:latin typeface="Adobe Devanagari" panose="02040503050201020203" pitchFamily="18" charset="0"/>
                <a:cs typeface="Adobe Devanagari" panose="02040503050201020203" pitchFamily="18" charset="0"/>
              </a:rPr>
              <a:t>Trudeau’s national carbon pricing legislation</a:t>
            </a:r>
          </a:p>
          <a:p>
            <a:pPr lvl="1"/>
            <a:r>
              <a:rPr lang="en-US" dirty="0">
                <a:latin typeface="Adobe Devanagari" panose="02040503050201020203" pitchFamily="18" charset="0"/>
                <a:cs typeface="Adobe Devanagari" panose="02040503050201020203" pitchFamily="18" charset="0"/>
              </a:rPr>
              <a:t>A federal backstop, not a pure national carbon price</a:t>
            </a:r>
          </a:p>
          <a:p>
            <a:pPr lvl="1"/>
            <a:r>
              <a:rPr lang="en-US" dirty="0">
                <a:latin typeface="Adobe Devanagari" panose="02040503050201020203" pitchFamily="18" charset="0"/>
                <a:cs typeface="Adobe Devanagari" panose="02040503050201020203" pitchFamily="18" charset="0"/>
              </a:rPr>
              <a:t>Applies nowhere by default – provinces must be listed</a:t>
            </a:r>
            <a:r>
              <a:rPr lang="en-CA" dirty="0">
                <a:latin typeface="Adobe Devanagari" panose="02040503050201020203" pitchFamily="18" charset="0"/>
                <a:cs typeface="Adobe Devanagari" panose="02040503050201020203" pitchFamily="18" charset="0"/>
              </a:rPr>
              <a:t> in order for carbon to be priced in that province</a:t>
            </a:r>
          </a:p>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Challenged by governments of Ontario, Saskatchewan, and Alberta</a:t>
            </a:r>
          </a:p>
          <a:p>
            <a:pPr lvl="1"/>
            <a:r>
              <a:rPr lang="en-CA" dirty="0">
                <a:latin typeface="Adobe Devanagari" panose="02040503050201020203" pitchFamily="18" charset="0"/>
                <a:cs typeface="Adobe Devanagari" panose="02040503050201020203" pitchFamily="18" charset="0"/>
              </a:rPr>
              <a:t>Legislation upheld in Ontario and Saskatchewan</a:t>
            </a:r>
          </a:p>
          <a:p>
            <a:pPr lvl="1"/>
            <a:r>
              <a:rPr lang="en-CA" dirty="0">
                <a:latin typeface="Adobe Devanagari" panose="02040503050201020203" pitchFamily="18" charset="0"/>
                <a:cs typeface="Adobe Devanagari" panose="02040503050201020203" pitchFamily="18" charset="0"/>
              </a:rPr>
              <a:t>Alberta Court of Appeal advised that the </a:t>
            </a:r>
            <a:r>
              <a:rPr lang="en-CA" i="1" dirty="0">
                <a:latin typeface="Adobe Devanagari" panose="02040503050201020203" pitchFamily="18" charset="0"/>
                <a:cs typeface="Adobe Devanagari" panose="02040503050201020203" pitchFamily="18" charset="0"/>
              </a:rPr>
              <a:t>GGPPA </a:t>
            </a:r>
            <a:r>
              <a:rPr lang="en-CA" dirty="0">
                <a:latin typeface="Adobe Devanagari" panose="02040503050201020203" pitchFamily="18" charset="0"/>
                <a:cs typeface="Adobe Devanagari" panose="02040503050201020203" pitchFamily="18" charset="0"/>
              </a:rPr>
              <a:t>was unconstitutional</a:t>
            </a:r>
          </a:p>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All three decisions were appealed to the Supreme Court of Canada</a:t>
            </a:r>
            <a:endParaRPr lang="en-US"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9979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1371600"/>
            <a:ext cx="7009698" cy="2862322"/>
          </a:xfrm>
        </p:spPr>
        <p:txBody>
          <a:bodyPr/>
          <a:lstStyle/>
          <a:p>
            <a:pPr>
              <a:defRPr/>
            </a:pPr>
            <a:r>
              <a:rPr lang="en-US" sz="3600" dirty="0">
                <a:latin typeface="Adobe Devanagari" panose="02040503050201020203" pitchFamily="18" charset="0"/>
                <a:cs typeface="Adobe Devanagari" panose="02040503050201020203" pitchFamily="18" charset="0"/>
              </a:rPr>
              <a:t>WHY YOU SHOULD (Still) CARE ABOUT THE CONSTITUTION after the carbon pricing reference case</a:t>
            </a:r>
            <a:br>
              <a:rPr lang="en-US" sz="3600" dirty="0">
                <a:latin typeface="Adobe Devanagari" panose="02040503050201020203" pitchFamily="18" charset="0"/>
                <a:cs typeface="Adobe Devanagari" panose="02040503050201020203" pitchFamily="18" charset="0"/>
              </a:rPr>
            </a:br>
            <a:endParaRPr lang="en-US" sz="3600" dirty="0">
              <a:latin typeface="Adobe Devanagari" panose="02040503050201020203" pitchFamily="18" charset="0"/>
              <a:cs typeface="Adobe Devanagari" panose="02040503050201020203" pitchFamily="18" charset="0"/>
            </a:endParaRPr>
          </a:p>
        </p:txBody>
      </p:sp>
      <p:sp>
        <p:nvSpPr>
          <p:cNvPr id="5" name="Content Placeholder 4">
            <a:extLst>
              <a:ext uri="{FF2B5EF4-FFF2-40B4-BE49-F238E27FC236}">
                <a16:creationId xmlns:a16="http://schemas.microsoft.com/office/drawing/2014/main" id="{055F97AE-0810-4E31-AE30-417E0019D754}"/>
              </a:ext>
            </a:extLst>
          </p:cNvPr>
          <p:cNvSpPr>
            <a:spLocks noGrp="1"/>
          </p:cNvSpPr>
          <p:nvPr>
            <p:ph idx="10"/>
          </p:nvPr>
        </p:nvSpPr>
        <p:spPr/>
        <p:txBody>
          <a:bodyPr/>
          <a:lstStyle/>
          <a:p>
            <a:endParaRPr lang="en-CA" dirty="0">
              <a:latin typeface="Adobe Devanagari" panose="02040503050201020203" pitchFamily="18" charset="0"/>
              <a:cs typeface="Adobe Devanagari" panose="02040503050201020203" pitchFamily="18" charset="0"/>
            </a:endParaRPr>
          </a:p>
          <a:p>
            <a:r>
              <a:rPr lang="en-CA" dirty="0">
                <a:latin typeface="Adobe Devanagari" panose="02040503050201020203" pitchFamily="18" charset="0"/>
                <a:cs typeface="Adobe Devanagari" panose="02040503050201020203" pitchFamily="18" charset="0"/>
              </a:rPr>
              <a:t>Andrew Leach</a:t>
            </a:r>
          </a:p>
          <a:p>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4083934"/>
      </p:ext>
    </p:extLst>
  </p:cSld>
  <p:clrMapOvr>
    <a:masterClrMapping/>
  </p:clrMapOvr>
  <mc:AlternateContent xmlns:mc="http://schemas.openxmlformats.org/markup-compatibility/2006" xmlns:p14="http://schemas.microsoft.com/office/powerpoint/2010/main">
    <mc:Choice Requires="p14">
      <p:transition spd="slow" p14:dur="2000" advTm="6284"/>
    </mc:Choice>
    <mc:Fallback xmlns="">
      <p:transition spd="slow" advTm="628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C72A-A16D-4759-91D2-F2B71F18E6C6}"/>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What exactly does the GGPPA do?</a:t>
            </a:r>
          </a:p>
        </p:txBody>
      </p:sp>
      <p:sp>
        <p:nvSpPr>
          <p:cNvPr id="3" name="Content Placeholder 2">
            <a:extLst>
              <a:ext uri="{FF2B5EF4-FFF2-40B4-BE49-F238E27FC236}">
                <a16:creationId xmlns:a16="http://schemas.microsoft.com/office/drawing/2014/main" id="{71F6CCEF-F5FF-49CD-8996-AC6960545B77}"/>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Two main sections of the legislation</a:t>
            </a:r>
          </a:p>
          <a:p>
            <a:pPr lvl="1"/>
            <a:r>
              <a:rPr lang="en-CA" dirty="0">
                <a:latin typeface="Adobe Devanagari" panose="02040503050201020203" pitchFamily="18" charset="0"/>
                <a:cs typeface="Adobe Devanagari" panose="02040503050201020203" pitchFamily="18" charset="0"/>
              </a:rPr>
              <a:t>Part I imposes a fuel charge in provinces listed in a Schedule to the </a:t>
            </a:r>
            <a:r>
              <a:rPr lang="en-CA" i="1" dirty="0">
                <a:latin typeface="Adobe Devanagari" panose="02040503050201020203" pitchFamily="18" charset="0"/>
                <a:cs typeface="Adobe Devanagari" panose="02040503050201020203" pitchFamily="18" charset="0"/>
              </a:rPr>
              <a:t>GGPPA</a:t>
            </a:r>
            <a:r>
              <a:rPr lang="en-CA" dirty="0">
                <a:latin typeface="Adobe Devanagari" panose="02040503050201020203" pitchFamily="18" charset="0"/>
                <a:cs typeface="Adobe Devanagari" panose="02040503050201020203" pitchFamily="18" charset="0"/>
              </a:rPr>
              <a:t> at rates calculated based on the emissions content of fuels</a:t>
            </a:r>
          </a:p>
          <a:p>
            <a:pPr lvl="1"/>
            <a:r>
              <a:rPr lang="en-CA" dirty="0">
                <a:latin typeface="Adobe Devanagari" panose="02040503050201020203" pitchFamily="18" charset="0"/>
                <a:cs typeface="Adobe Devanagari" panose="02040503050201020203" pitchFamily="18" charset="0"/>
              </a:rPr>
              <a:t>Part II establishes a separate regulatory framework for </a:t>
            </a:r>
            <a:r>
              <a:rPr lang="en-CA" i="1" dirty="0">
                <a:latin typeface="Adobe Devanagari" panose="02040503050201020203" pitchFamily="18" charset="0"/>
                <a:cs typeface="Adobe Devanagari" panose="02040503050201020203" pitchFamily="18" charset="0"/>
              </a:rPr>
              <a:t>large </a:t>
            </a:r>
            <a:r>
              <a:rPr lang="en-CA" dirty="0">
                <a:latin typeface="Adobe Devanagari" panose="02040503050201020203" pitchFamily="18" charset="0"/>
                <a:cs typeface="Adobe Devanagari" panose="02040503050201020203" pitchFamily="18" charset="0"/>
              </a:rPr>
              <a:t>emitters, or those with annual emissions greater than 10,000 tonnes per year</a:t>
            </a:r>
          </a:p>
          <a:p>
            <a:pPr lvl="2"/>
            <a:r>
              <a:rPr lang="en-CA" dirty="0">
                <a:latin typeface="Adobe Devanagari" panose="02040503050201020203" pitchFamily="18" charset="0"/>
                <a:cs typeface="Adobe Devanagari" panose="02040503050201020203" pitchFamily="18" charset="0"/>
              </a:rPr>
              <a:t>Same carbon price schedule as Part I</a:t>
            </a:r>
          </a:p>
          <a:p>
            <a:pPr lvl="2"/>
            <a:r>
              <a:rPr lang="en-CA" dirty="0">
                <a:latin typeface="Adobe Devanagari" panose="02040503050201020203" pitchFamily="18" charset="0"/>
                <a:cs typeface="Adobe Devanagari" panose="02040503050201020203" pitchFamily="18" charset="0"/>
              </a:rPr>
              <a:t>Facilities receive an output-based allocation of emissions credits which some foolishly characterize as a performance standard</a:t>
            </a:r>
          </a:p>
          <a:p>
            <a:r>
              <a:rPr lang="en-CA" dirty="0">
                <a:latin typeface="Adobe Devanagari" panose="02040503050201020203" pitchFamily="18" charset="0"/>
                <a:cs typeface="Adobe Devanagari" panose="02040503050201020203" pitchFamily="18" charset="0"/>
              </a:rPr>
              <a:t>What is not in the legislation?</a:t>
            </a:r>
          </a:p>
          <a:p>
            <a:pPr lvl="1"/>
            <a:r>
              <a:rPr lang="en-CA" dirty="0">
                <a:latin typeface="Adobe Devanagari" panose="02040503050201020203" pitchFamily="18" charset="0"/>
                <a:cs typeface="Adobe Devanagari" panose="02040503050201020203" pitchFamily="18" charset="0"/>
              </a:rPr>
              <a:t>The legislation does not invalidate, over-ride, or in any material way interfere with provincial legislation any more than federal income taxes interfere with provincial income taxes</a:t>
            </a:r>
          </a:p>
          <a:p>
            <a:pPr lvl="1"/>
            <a:r>
              <a:rPr lang="en-CA" dirty="0">
                <a:latin typeface="Adobe Devanagari" panose="02040503050201020203" pitchFamily="18" charset="0"/>
                <a:cs typeface="Adobe Devanagari" panose="02040503050201020203" pitchFamily="18" charset="0"/>
              </a:rPr>
              <a:t>The legislation does not set </a:t>
            </a:r>
            <a:r>
              <a:rPr lang="en-CA" i="1" dirty="0">
                <a:latin typeface="Adobe Devanagari" panose="02040503050201020203" pitchFamily="18" charset="0"/>
                <a:cs typeface="Adobe Devanagari" panose="02040503050201020203" pitchFamily="18" charset="0"/>
              </a:rPr>
              <a:t>performance standards</a:t>
            </a:r>
            <a:r>
              <a:rPr lang="en-CA" dirty="0">
                <a:latin typeface="Adobe Devanagari" panose="02040503050201020203" pitchFamily="18" charset="0"/>
                <a:cs typeface="Adobe Devanagari" panose="02040503050201020203" pitchFamily="18" charset="0"/>
              </a:rPr>
              <a:t> or otherwise regulate technology, production, or individual activities or behaviour</a:t>
            </a:r>
          </a:p>
        </p:txBody>
      </p:sp>
    </p:spTree>
    <p:extLst>
      <p:ext uri="{BB962C8B-B14F-4D97-AF65-F5344CB8AC3E}">
        <p14:creationId xmlns:p14="http://schemas.microsoft.com/office/powerpoint/2010/main" val="33154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B7DF-6B69-4582-8751-70242740022F}"/>
              </a:ext>
            </a:extLst>
          </p:cNvPr>
          <p:cNvSpPr>
            <a:spLocks noGrp="1"/>
          </p:cNvSpPr>
          <p:nvPr>
            <p:ph type="title"/>
          </p:nvPr>
        </p:nvSpPr>
        <p:spPr/>
        <p:txBody>
          <a:bodyPr/>
          <a:lstStyle/>
          <a:p>
            <a:r>
              <a:rPr lang="en-US" dirty="0">
                <a:latin typeface="Adobe Devanagari" panose="02040503050201020203" pitchFamily="18" charset="0"/>
                <a:cs typeface="Adobe Devanagari" panose="02040503050201020203" pitchFamily="18" charset="0"/>
              </a:rPr>
              <a:t>What is the court deciding in a constitutional case?</a:t>
            </a:r>
            <a:endParaRPr lang="en-CA" dirty="0">
              <a:latin typeface="Adobe Devanagari" panose="02040503050201020203" pitchFamily="18" charset="0"/>
              <a:cs typeface="Adobe Devanagari" panose="02040503050201020203" pitchFamily="18" charset="0"/>
            </a:endParaRPr>
          </a:p>
        </p:txBody>
      </p:sp>
      <p:sp>
        <p:nvSpPr>
          <p:cNvPr id="3" name="Content Placeholder 2">
            <a:extLst>
              <a:ext uri="{FF2B5EF4-FFF2-40B4-BE49-F238E27FC236}">
                <a16:creationId xmlns:a16="http://schemas.microsoft.com/office/drawing/2014/main" id="{D039E690-EC3D-4709-97A9-F147C2CF57CA}"/>
              </a:ext>
            </a:extLst>
          </p:cNvPr>
          <p:cNvSpPr>
            <a:spLocks noGrp="1"/>
          </p:cNvSpPr>
          <p:nvPr>
            <p:ph idx="1"/>
          </p:nvPr>
        </p:nvSpPr>
        <p:spPr/>
        <p:txBody>
          <a:bodyPr/>
          <a:lstStyle/>
          <a:p>
            <a:r>
              <a:rPr lang="en-US" dirty="0">
                <a:latin typeface="Adobe Devanagari" panose="02040503050201020203" pitchFamily="18" charset="0"/>
                <a:cs typeface="Adobe Devanagari" panose="02040503050201020203" pitchFamily="18" charset="0"/>
              </a:rPr>
              <a:t>Court’s role is to decide what the law does, </a:t>
            </a:r>
            <a:r>
              <a:rPr lang="en-US" i="1" dirty="0">
                <a:latin typeface="Adobe Devanagari" panose="02040503050201020203" pitchFamily="18" charset="0"/>
                <a:cs typeface="Adobe Devanagari" panose="02040503050201020203" pitchFamily="18" charset="0"/>
              </a:rPr>
              <a:t>in pith and substance</a:t>
            </a:r>
            <a:r>
              <a:rPr lang="en-US" dirty="0">
                <a:latin typeface="Adobe Devanagari" panose="02040503050201020203" pitchFamily="18" charset="0"/>
                <a:cs typeface="Adobe Devanagari" panose="02040503050201020203" pitchFamily="18" charset="0"/>
              </a:rPr>
              <a:t>, and then to determine whether that purpose and effect fits within a federal head of power</a:t>
            </a:r>
          </a:p>
          <a:p>
            <a:pPr lvl="1"/>
            <a:r>
              <a:rPr lang="en-US" dirty="0">
                <a:latin typeface="Adobe Devanagari" panose="02040503050201020203" pitchFamily="18" charset="0"/>
                <a:cs typeface="Adobe Devanagari" panose="02040503050201020203" pitchFamily="18" charset="0"/>
              </a:rPr>
              <a:t>Characterization and classification</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A law is assumed to be constitutional, and the case must be made by those challenging it</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It’s not sufficient to show that another level of government could enact the same legislation – recall </a:t>
            </a:r>
            <a:r>
              <a:rPr lang="en-US" i="1" dirty="0">
                <a:latin typeface="Adobe Devanagari" panose="02040503050201020203" pitchFamily="18" charset="0"/>
                <a:cs typeface="Adobe Devanagari" panose="02040503050201020203" pitchFamily="18" charset="0"/>
              </a:rPr>
              <a:t>double aspect</a:t>
            </a:r>
            <a:endParaRPr lang="en-US" dirty="0">
              <a:latin typeface="Adobe Devanagari" panose="02040503050201020203" pitchFamily="18" charset="0"/>
              <a:cs typeface="Adobe Devanagari" panose="02040503050201020203" pitchFamily="18" charset="0"/>
            </a:endParaRP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Many of the heads of power have accepted tests for classification that that court may follow or update</a:t>
            </a:r>
          </a:p>
          <a:p>
            <a:endParaRPr lang="en-US"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453816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11" y="428605"/>
            <a:ext cx="10763325" cy="584775"/>
          </a:xfrm>
        </p:spPr>
        <p:txBody>
          <a:bodyPr/>
          <a:lstStyle/>
          <a:p>
            <a:r>
              <a:rPr lang="en-US" dirty="0">
                <a:latin typeface="Adobe Devanagari" panose="02040503050201020203" pitchFamily="18" charset="0"/>
                <a:cs typeface="Adobe Devanagari" panose="02040503050201020203" pitchFamily="18" charset="0"/>
              </a:rPr>
              <a:t>Canada argued the GGPPA was a valid exercise of POGG</a:t>
            </a:r>
          </a:p>
        </p:txBody>
      </p:sp>
      <p:sp>
        <p:nvSpPr>
          <p:cNvPr id="3" name="Content Placeholder 2"/>
          <p:cNvSpPr>
            <a:spLocks noGrp="1"/>
          </p:cNvSpPr>
          <p:nvPr>
            <p:ph idx="1"/>
          </p:nvPr>
        </p:nvSpPr>
        <p:spPr/>
        <p:txBody>
          <a:bodyPr/>
          <a:lstStyle/>
          <a:p>
            <a:r>
              <a:rPr lang="en-US" b="1" dirty="0">
                <a:latin typeface="Adobe Devanagari" panose="02040503050201020203" pitchFamily="18" charset="0"/>
                <a:cs typeface="Adobe Devanagari" panose="02040503050201020203" pitchFamily="18" charset="0"/>
              </a:rPr>
              <a:t>The general POGG power in s. 91</a:t>
            </a:r>
            <a:r>
              <a:rPr lang="en-US" dirty="0">
                <a:latin typeface="Adobe Devanagari" panose="02040503050201020203" pitchFamily="18" charset="0"/>
                <a:cs typeface="Adobe Devanagari" panose="02040503050201020203" pitchFamily="18" charset="0"/>
              </a:rPr>
              <a:t>: </a:t>
            </a:r>
          </a:p>
          <a:p>
            <a:pPr marL="457200" lvl="1" indent="0">
              <a:buNone/>
            </a:pPr>
            <a:r>
              <a:rPr lang="en-US" dirty="0">
                <a:latin typeface="Adobe Devanagari" panose="02040503050201020203" pitchFamily="18" charset="0"/>
                <a:cs typeface="Adobe Devanagari" panose="02040503050201020203" pitchFamily="18" charset="0"/>
              </a:rPr>
              <a:t>It shall be lawful for the Queen, by and with the Advice and Consent of the Senate and House of Commons, to make Laws for the Peace, Order, and good Government of Canada, in relation to all Matters </a:t>
            </a:r>
            <a:r>
              <a:rPr lang="en-US" b="1" dirty="0">
                <a:latin typeface="Adobe Devanagari" panose="02040503050201020203" pitchFamily="18" charset="0"/>
                <a:cs typeface="Adobe Devanagari" panose="02040503050201020203" pitchFamily="18" charset="0"/>
              </a:rPr>
              <a:t>not coming within the Classes of Subjects by this Act assigned exclusively to the Legislatures of the Provinces</a:t>
            </a:r>
            <a:r>
              <a:rPr lang="en-US" dirty="0">
                <a:latin typeface="Adobe Devanagari" panose="02040503050201020203" pitchFamily="18" charset="0"/>
                <a:cs typeface="Adobe Devanagari" panose="02040503050201020203" pitchFamily="18" charset="0"/>
              </a:rPr>
              <a:t>; </a:t>
            </a:r>
          </a:p>
          <a:p>
            <a:r>
              <a:rPr lang="en-US" dirty="0">
                <a:latin typeface="Adobe Devanagari" panose="02040503050201020203" pitchFamily="18" charset="0"/>
                <a:cs typeface="Adobe Devanagari" panose="02040503050201020203" pitchFamily="18" charset="0"/>
              </a:rPr>
              <a:t>Other interveners argued that the law could be classified under the federal powers to legislate:</a:t>
            </a:r>
          </a:p>
          <a:p>
            <a:pPr lvl="1"/>
            <a:r>
              <a:rPr lang="en-US" dirty="0">
                <a:latin typeface="Adobe Devanagari" panose="02040503050201020203" pitchFamily="18" charset="0"/>
                <a:cs typeface="Adobe Devanagari" panose="02040503050201020203" pitchFamily="18" charset="0"/>
              </a:rPr>
              <a:t>s. 91(2). The Regulation of Trade and Commerce.</a:t>
            </a:r>
          </a:p>
          <a:p>
            <a:pPr lvl="1"/>
            <a:r>
              <a:rPr lang="en-US" dirty="0">
                <a:latin typeface="Adobe Devanagari" panose="02040503050201020203" pitchFamily="18" charset="0"/>
                <a:cs typeface="Adobe Devanagari" panose="02040503050201020203" pitchFamily="18" charset="0"/>
              </a:rPr>
              <a:t>s. 91(3).  The raising of Money by any Mode or System of Taxation.</a:t>
            </a:r>
          </a:p>
          <a:p>
            <a:pPr lvl="1"/>
            <a:r>
              <a:rPr lang="en-US" dirty="0">
                <a:latin typeface="Adobe Devanagari" panose="02040503050201020203" pitchFamily="18" charset="0"/>
                <a:cs typeface="Adobe Devanagari" panose="02040503050201020203" pitchFamily="18" charset="0"/>
              </a:rPr>
              <a:t>s. 91(27). The Criminal Law</a:t>
            </a:r>
          </a:p>
        </p:txBody>
      </p:sp>
    </p:spTree>
    <p:extLst>
      <p:ext uri="{BB962C8B-B14F-4D97-AF65-F5344CB8AC3E}">
        <p14:creationId xmlns:p14="http://schemas.microsoft.com/office/powerpoint/2010/main" val="109991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C1DD1-3ACF-4A04-AF51-28E518ABDF40}"/>
              </a:ext>
            </a:extLst>
          </p:cNvPr>
          <p:cNvSpPr>
            <a:spLocks noGrp="1"/>
          </p:cNvSpPr>
          <p:nvPr>
            <p:ph type="title"/>
          </p:nvPr>
        </p:nvSpPr>
        <p:spPr>
          <a:xfrm>
            <a:off x="1981902" y="2971800"/>
            <a:ext cx="8285434" cy="707886"/>
          </a:xfrm>
        </p:spPr>
        <p:txBody>
          <a:bodyPr/>
          <a:lstStyle/>
          <a:p>
            <a:r>
              <a:rPr lang="en-CA" dirty="0">
                <a:latin typeface="Adobe Devanagari" panose="02040503050201020203" pitchFamily="18" charset="0"/>
                <a:cs typeface="Adobe Devanagari" panose="02040503050201020203" pitchFamily="18" charset="0"/>
              </a:rPr>
              <a:t>What did the SCC </a:t>
            </a:r>
            <a:r>
              <a:rPr lang="en-CA" dirty="0" err="1">
                <a:latin typeface="Adobe Devanagari" panose="02040503050201020203" pitchFamily="18" charset="0"/>
                <a:cs typeface="Adobe Devanagari" panose="02040503050201020203" pitchFamily="18" charset="0"/>
              </a:rPr>
              <a:t>FinD</a:t>
            </a:r>
            <a:r>
              <a:rPr lang="en-CA" dirty="0">
                <a:latin typeface="Adobe Devanagari" panose="02040503050201020203" pitchFamily="18" charset="0"/>
                <a:cs typeface="Adobe Devanagari" panose="02040503050201020203" pitchFamily="18" charset="0"/>
              </a:rPr>
              <a:t>?</a:t>
            </a:r>
          </a:p>
        </p:txBody>
      </p:sp>
      <p:sp>
        <p:nvSpPr>
          <p:cNvPr id="4" name="Text Placeholder 3">
            <a:extLst>
              <a:ext uri="{FF2B5EF4-FFF2-40B4-BE49-F238E27FC236}">
                <a16:creationId xmlns:a16="http://schemas.microsoft.com/office/drawing/2014/main" id="{2ACF2467-9A71-440E-A9A8-B2C88753FF94}"/>
              </a:ext>
            </a:extLst>
          </p:cNvPr>
          <p:cNvSpPr>
            <a:spLocks noGrp="1"/>
          </p:cNvSpPr>
          <p:nvPr>
            <p:ph type="body" idx="1"/>
          </p:nvPr>
        </p:nvSpPr>
        <p:spPr/>
        <p:txBody>
          <a:bodyPr/>
          <a:lstStyle/>
          <a:p>
            <a:endParaRPr lang="en-CA"/>
          </a:p>
        </p:txBody>
      </p:sp>
      <p:sp>
        <p:nvSpPr>
          <p:cNvPr id="5" name="Content Placeholder 4">
            <a:extLst>
              <a:ext uri="{FF2B5EF4-FFF2-40B4-BE49-F238E27FC236}">
                <a16:creationId xmlns:a16="http://schemas.microsoft.com/office/drawing/2014/main" id="{44488D7E-777E-42B6-B502-DD73658FC0F3}"/>
              </a:ext>
            </a:extLst>
          </p:cNvPr>
          <p:cNvSpPr>
            <a:spLocks noGrp="1"/>
          </p:cNvSpPr>
          <p:nvPr>
            <p:ph idx="10"/>
          </p:nvPr>
        </p:nvSpPr>
        <p:spPr/>
        <p:txBody>
          <a:bodyPr/>
          <a:lstStyle/>
          <a:p>
            <a:endParaRPr lang="en-CA"/>
          </a:p>
        </p:txBody>
      </p:sp>
    </p:spTree>
    <p:extLst>
      <p:ext uri="{BB962C8B-B14F-4D97-AF65-F5344CB8AC3E}">
        <p14:creationId xmlns:p14="http://schemas.microsoft.com/office/powerpoint/2010/main" val="210675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810D3-9639-4C78-B9D9-1195D2FA18B6}"/>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The GGPPA is </a:t>
            </a:r>
            <a:r>
              <a:rPr lang="en-CA" i="1" dirty="0">
                <a:latin typeface="Adobe Devanagari" panose="02040503050201020203" pitchFamily="18" charset="0"/>
                <a:cs typeface="Adobe Devanagari" panose="02040503050201020203" pitchFamily="18" charset="0"/>
              </a:rPr>
              <a:t>intra vires </a:t>
            </a:r>
            <a:r>
              <a:rPr lang="en-CA" dirty="0">
                <a:latin typeface="Adobe Devanagari" panose="02040503050201020203" pitchFamily="18" charset="0"/>
                <a:cs typeface="Adobe Devanagari" panose="02040503050201020203" pitchFamily="18" charset="0"/>
              </a:rPr>
              <a:t>Parliament!</a:t>
            </a:r>
          </a:p>
        </p:txBody>
      </p:sp>
      <p:sp>
        <p:nvSpPr>
          <p:cNvPr id="6" name="Content Placeholder 5">
            <a:extLst>
              <a:ext uri="{FF2B5EF4-FFF2-40B4-BE49-F238E27FC236}">
                <a16:creationId xmlns:a16="http://schemas.microsoft.com/office/drawing/2014/main" id="{B6F162C3-AA0D-4FF4-B019-1E88F45F3297}"/>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Majority opinion of Wagner C.J. (</a:t>
            </a:r>
            <a:r>
              <a:rPr lang="en-CA" dirty="0" err="1">
                <a:latin typeface="Adobe Devanagari" panose="02040503050201020203" pitchFamily="18" charset="0"/>
                <a:cs typeface="Adobe Devanagari" panose="02040503050201020203" pitchFamily="18" charset="0"/>
              </a:rPr>
              <a:t>Abella</a:t>
            </a:r>
            <a:r>
              <a:rPr lang="en-CA" dirty="0">
                <a:latin typeface="Adobe Devanagari" panose="02040503050201020203" pitchFamily="18" charset="0"/>
                <a:cs typeface="Adobe Devanagari" panose="02040503050201020203" pitchFamily="18" charset="0"/>
              </a:rPr>
              <a:t>, </a:t>
            </a:r>
            <a:r>
              <a:rPr lang="en-CA" dirty="0" err="1">
                <a:latin typeface="Adobe Devanagari" panose="02040503050201020203" pitchFamily="18" charset="0"/>
                <a:cs typeface="Adobe Devanagari" panose="02040503050201020203" pitchFamily="18" charset="0"/>
              </a:rPr>
              <a:t>Moldaver</a:t>
            </a:r>
            <a:r>
              <a:rPr lang="en-CA" dirty="0">
                <a:latin typeface="Adobe Devanagari" panose="02040503050201020203" pitchFamily="18" charset="0"/>
                <a:cs typeface="Adobe Devanagari" panose="02040503050201020203" pitchFamily="18" charset="0"/>
              </a:rPr>
              <a:t>, Karakatsanis, Martin and </a:t>
            </a:r>
            <a:r>
              <a:rPr lang="en-CA" dirty="0" err="1">
                <a:latin typeface="Adobe Devanagari" panose="02040503050201020203" pitchFamily="18" charset="0"/>
                <a:cs typeface="Adobe Devanagari" panose="02040503050201020203" pitchFamily="18" charset="0"/>
              </a:rPr>
              <a:t>Kasirer</a:t>
            </a:r>
            <a:r>
              <a:rPr lang="en-CA" dirty="0">
                <a:latin typeface="Adobe Devanagari" panose="02040503050201020203" pitchFamily="18" charset="0"/>
                <a:cs typeface="Adobe Devanagari" panose="02040503050201020203" pitchFamily="18" charset="0"/>
              </a:rPr>
              <a:t> JJ. concurring) held that “</a:t>
            </a:r>
            <a:r>
              <a:rPr lang="en-US" b="1" dirty="0">
                <a:latin typeface="Adobe Devanagari" panose="02040503050201020203" pitchFamily="18" charset="0"/>
                <a:cs typeface="Adobe Devanagari" panose="02040503050201020203" pitchFamily="18" charset="0"/>
              </a:rPr>
              <a:t>establishing minimum national standards of GHG price stringency to reduce GHG emissions</a:t>
            </a:r>
            <a:r>
              <a:rPr lang="en-US" dirty="0">
                <a:latin typeface="Adobe Devanagari" panose="02040503050201020203" pitchFamily="18" charset="0"/>
                <a:cs typeface="Adobe Devanagari" panose="02040503050201020203" pitchFamily="18" charset="0"/>
              </a:rPr>
              <a:t>” is within Parliament’s POGG powers (para 207, with the matter at hand clearly limited at para 168)</a:t>
            </a:r>
          </a:p>
          <a:p>
            <a:r>
              <a:rPr lang="en-US" dirty="0">
                <a:latin typeface="Adobe Devanagari" panose="02040503050201020203" pitchFamily="18" charset="0"/>
                <a:cs typeface="Adobe Devanagari" panose="02040503050201020203" pitchFamily="18" charset="0"/>
              </a:rPr>
              <a:t>Four key aspects (get it?) of the decision:</a:t>
            </a:r>
          </a:p>
          <a:p>
            <a:pPr lvl="1"/>
            <a:r>
              <a:rPr lang="en-US" dirty="0">
                <a:latin typeface="Adobe Devanagari" panose="02040503050201020203" pitchFamily="18" charset="0"/>
                <a:cs typeface="Adobe Devanagari" panose="02040503050201020203" pitchFamily="18" charset="0"/>
              </a:rPr>
              <a:t>While POGG is exclusively federal, jurisdiction under POGG is not plenary and the </a:t>
            </a:r>
            <a:r>
              <a:rPr lang="en-US" i="1" dirty="0">
                <a:latin typeface="Adobe Devanagari" panose="02040503050201020203" pitchFamily="18" charset="0"/>
                <a:cs typeface="Adobe Devanagari" panose="02040503050201020203" pitchFamily="18" charset="0"/>
              </a:rPr>
              <a:t>double aspect </a:t>
            </a:r>
            <a:r>
              <a:rPr lang="en-US" dirty="0">
                <a:latin typeface="Adobe Devanagari" panose="02040503050201020203" pitchFamily="18" charset="0"/>
                <a:cs typeface="Adobe Devanagari" panose="02040503050201020203" pitchFamily="18" charset="0"/>
              </a:rPr>
              <a:t>doctrine applies (paras 120-31)</a:t>
            </a:r>
            <a:endParaRPr lang="en-US" i="1" dirty="0">
              <a:latin typeface="Adobe Devanagari" panose="02040503050201020203" pitchFamily="18" charset="0"/>
              <a:cs typeface="Adobe Devanagari" panose="02040503050201020203" pitchFamily="18" charset="0"/>
            </a:endParaRPr>
          </a:p>
          <a:p>
            <a:pPr lvl="1"/>
            <a:r>
              <a:rPr lang="en-US" dirty="0">
                <a:latin typeface="Adobe Devanagari" panose="02040503050201020203" pitchFamily="18" charset="0"/>
                <a:cs typeface="Adobe Devanagari" panose="02040503050201020203" pitchFamily="18" charset="0"/>
              </a:rPr>
              <a:t>There are myriad aspects of GHG emissions which lie beyond the provincial ambit (paras 142-57 and 167-71)</a:t>
            </a:r>
          </a:p>
          <a:p>
            <a:pPr lvl="1"/>
            <a:r>
              <a:rPr lang="en-US" dirty="0">
                <a:latin typeface="Adobe Devanagari" panose="02040503050201020203" pitchFamily="18" charset="0"/>
                <a:cs typeface="Adobe Devanagari" panose="02040503050201020203" pitchFamily="18" charset="0"/>
              </a:rPr>
              <a:t>The </a:t>
            </a:r>
            <a:r>
              <a:rPr lang="en-US" b="1" i="1" dirty="0">
                <a:latin typeface="Adobe Devanagari" panose="02040503050201020203" pitchFamily="18" charset="0"/>
                <a:cs typeface="Adobe Devanagari" panose="02040503050201020203" pitchFamily="18" charset="0"/>
              </a:rPr>
              <a:t>backstop </a:t>
            </a:r>
            <a:r>
              <a:rPr lang="en-US" b="1" dirty="0">
                <a:latin typeface="Adobe Devanagari" panose="02040503050201020203" pitchFamily="18" charset="0"/>
                <a:cs typeface="Adobe Devanagari" panose="02040503050201020203" pitchFamily="18" charset="0"/>
              </a:rPr>
              <a:t>attributes of the GGPPA sufficiently limit its intrusion into provincial jurisdiction</a:t>
            </a:r>
            <a:r>
              <a:rPr lang="en-US" dirty="0">
                <a:latin typeface="Adobe Devanagari" panose="02040503050201020203" pitchFamily="18" charset="0"/>
                <a:cs typeface="Adobe Devanagari" panose="02040503050201020203" pitchFamily="18" charset="0"/>
              </a:rPr>
              <a:t> to satisfy the </a:t>
            </a:r>
            <a:r>
              <a:rPr lang="en-US" i="1" dirty="0">
                <a:latin typeface="Adobe Devanagari" panose="02040503050201020203" pitchFamily="18" charset="0"/>
                <a:cs typeface="Adobe Devanagari" panose="02040503050201020203" pitchFamily="18" charset="0"/>
              </a:rPr>
              <a:t>Crown </a:t>
            </a:r>
            <a:r>
              <a:rPr lang="en-US" i="1" dirty="0" err="1">
                <a:latin typeface="Adobe Devanagari" panose="02040503050201020203" pitchFamily="18" charset="0"/>
                <a:cs typeface="Adobe Devanagari" panose="02040503050201020203" pitchFamily="18" charset="0"/>
              </a:rPr>
              <a:t>Zellerbach</a:t>
            </a:r>
            <a:r>
              <a:rPr lang="en-US" i="1" dirty="0">
                <a:latin typeface="Adobe Devanagari" panose="02040503050201020203" pitchFamily="18" charset="0"/>
                <a:cs typeface="Adobe Devanagari" panose="02040503050201020203" pitchFamily="18" charset="0"/>
              </a:rPr>
              <a:t> </a:t>
            </a:r>
            <a:r>
              <a:rPr lang="en-US" dirty="0">
                <a:latin typeface="Adobe Devanagari" panose="02040503050201020203" pitchFamily="18" charset="0"/>
                <a:cs typeface="Adobe Devanagari" panose="02040503050201020203" pitchFamily="18" charset="0"/>
              </a:rPr>
              <a:t>test</a:t>
            </a:r>
          </a:p>
          <a:p>
            <a:pPr lvl="1"/>
            <a:r>
              <a:rPr lang="en-US" dirty="0">
                <a:latin typeface="Adobe Devanagari" panose="02040503050201020203" pitchFamily="18" charset="0"/>
                <a:cs typeface="Adobe Devanagari" panose="02040503050201020203" pitchFamily="18" charset="0"/>
              </a:rPr>
              <a:t>GGPPA-imposed carbon prices are </a:t>
            </a:r>
            <a:r>
              <a:rPr lang="en-US" i="1" dirty="0">
                <a:latin typeface="Adobe Devanagari" panose="02040503050201020203" pitchFamily="18" charset="0"/>
                <a:cs typeface="Adobe Devanagari" panose="02040503050201020203" pitchFamily="18" charset="0"/>
              </a:rPr>
              <a:t>regulatory charges</a:t>
            </a:r>
            <a:r>
              <a:rPr lang="en-US" dirty="0">
                <a:latin typeface="Adobe Devanagari" panose="02040503050201020203" pitchFamily="18" charset="0"/>
                <a:cs typeface="Adobe Devanagari" panose="02040503050201020203" pitchFamily="18" charset="0"/>
              </a:rPr>
              <a:t> and such charges are consistent with the POGG power (paras 212-219)and are not taxes</a:t>
            </a:r>
          </a:p>
          <a:p>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599031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810D3-9639-4C78-B9D9-1195D2FA18B6}"/>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Aspects of the decision for further thought</a:t>
            </a:r>
          </a:p>
        </p:txBody>
      </p:sp>
      <p:sp>
        <p:nvSpPr>
          <p:cNvPr id="6" name="Content Placeholder 5">
            <a:extLst>
              <a:ext uri="{FF2B5EF4-FFF2-40B4-BE49-F238E27FC236}">
                <a16:creationId xmlns:a16="http://schemas.microsoft.com/office/drawing/2014/main" id="{B6F162C3-AA0D-4FF4-B019-1E88F45F3297}"/>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Clear explanation of the light touch of federal regulation under the GGPPA raises questions for other federal policies (para 71 and dissents)</a:t>
            </a:r>
          </a:p>
          <a:p>
            <a:r>
              <a:rPr lang="en-CA" dirty="0">
                <a:latin typeface="Adobe Devanagari" panose="02040503050201020203" pitchFamily="18" charset="0"/>
                <a:cs typeface="Adobe Devanagari" panose="02040503050201020203" pitchFamily="18" charset="0"/>
              </a:rPr>
              <a:t>Wagner C.J. struggles with the consistent application of minimum standards vs. regulatory charges such that the logic of the decision isn’t compelling</a:t>
            </a:r>
          </a:p>
          <a:p>
            <a:pPr lvl="1"/>
            <a:r>
              <a:rPr lang="en-CA" dirty="0">
                <a:latin typeface="Adobe Devanagari" panose="02040503050201020203" pitchFamily="18" charset="0"/>
                <a:cs typeface="Adobe Devanagari" panose="02040503050201020203" pitchFamily="18" charset="0"/>
              </a:rPr>
              <a:t>Wagner errs in describing the effects of the </a:t>
            </a:r>
            <a:r>
              <a:rPr lang="en-CA" i="1" dirty="0">
                <a:latin typeface="Adobe Devanagari" panose="02040503050201020203" pitchFamily="18" charset="0"/>
                <a:cs typeface="Adobe Devanagari" panose="02040503050201020203" pitchFamily="18" charset="0"/>
              </a:rPr>
              <a:t>standards </a:t>
            </a:r>
            <a:r>
              <a:rPr lang="en-CA" dirty="0">
                <a:latin typeface="Adobe Devanagari" panose="02040503050201020203" pitchFamily="18" charset="0"/>
                <a:cs typeface="Adobe Devanagari" panose="02040503050201020203" pitchFamily="18" charset="0"/>
              </a:rPr>
              <a:t>at para 79 re: what provinces are </a:t>
            </a:r>
            <a:r>
              <a:rPr lang="en-CA" i="1" dirty="0">
                <a:latin typeface="Adobe Devanagari" panose="02040503050201020203" pitchFamily="18" charset="0"/>
                <a:cs typeface="Adobe Devanagari" panose="02040503050201020203" pitchFamily="18" charset="0"/>
              </a:rPr>
              <a:t>permitted </a:t>
            </a:r>
            <a:r>
              <a:rPr lang="en-CA" dirty="0">
                <a:latin typeface="Adobe Devanagari" panose="02040503050201020203" pitchFamily="18" charset="0"/>
                <a:cs typeface="Adobe Devanagari" panose="02040503050201020203" pitchFamily="18" charset="0"/>
              </a:rPr>
              <a:t>to do and further at para 81. </a:t>
            </a:r>
          </a:p>
          <a:p>
            <a:pPr lvl="1"/>
            <a:r>
              <a:rPr lang="en-CA" dirty="0">
                <a:latin typeface="Adobe Devanagari" panose="02040503050201020203" pitchFamily="18" charset="0"/>
                <a:cs typeface="Adobe Devanagari" panose="02040503050201020203" pitchFamily="18" charset="0"/>
              </a:rPr>
              <a:t>Dissent of Brown J. is correct on this point IMO. </a:t>
            </a:r>
          </a:p>
          <a:p>
            <a:r>
              <a:rPr lang="en-CA" dirty="0">
                <a:latin typeface="Adobe Devanagari" panose="02040503050201020203" pitchFamily="18" charset="0"/>
                <a:cs typeface="Adobe Devanagari" panose="02040503050201020203" pitchFamily="18" charset="0"/>
              </a:rPr>
              <a:t>Wagner C.J. frames the </a:t>
            </a:r>
            <a:r>
              <a:rPr lang="en-CA" i="1" dirty="0">
                <a:latin typeface="Adobe Devanagari" panose="02040503050201020203" pitchFamily="18" charset="0"/>
                <a:cs typeface="Adobe Devanagari" panose="02040503050201020203" pitchFamily="18" charset="0"/>
              </a:rPr>
              <a:t>GGPPA</a:t>
            </a:r>
            <a:r>
              <a:rPr lang="en-CA" dirty="0">
                <a:latin typeface="Adobe Devanagari" panose="02040503050201020203" pitchFamily="18" charset="0"/>
                <a:cs typeface="Adobe Devanagari" panose="02040503050201020203" pitchFamily="18" charset="0"/>
              </a:rPr>
              <a:t> as selective delegation to the provinces, a characterization that should have carried the day</a:t>
            </a:r>
          </a:p>
          <a:p>
            <a:r>
              <a:rPr lang="en-CA" dirty="0">
                <a:latin typeface="Adobe Devanagari" panose="02040503050201020203" pitchFamily="18" charset="0"/>
                <a:cs typeface="Adobe Devanagari" panose="02040503050201020203" pitchFamily="18" charset="0"/>
              </a:rPr>
              <a:t>Dissent of Rowe J. likely prescient and should not have been dismissed out of hand by the majority (para 220), especially when the majority itself moots multiple potential avenues for judicial review of regulations</a:t>
            </a:r>
          </a:p>
        </p:txBody>
      </p:sp>
    </p:spTree>
    <p:extLst>
      <p:ext uri="{BB962C8B-B14F-4D97-AF65-F5344CB8AC3E}">
        <p14:creationId xmlns:p14="http://schemas.microsoft.com/office/powerpoint/2010/main" val="348665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9188-95FB-4C9C-8144-4CCBFD637A40}"/>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What does it tell us about other policies that might be imposed</a:t>
            </a:r>
          </a:p>
        </p:txBody>
      </p:sp>
      <p:sp>
        <p:nvSpPr>
          <p:cNvPr id="3" name="Content Placeholder 2">
            <a:extLst>
              <a:ext uri="{FF2B5EF4-FFF2-40B4-BE49-F238E27FC236}">
                <a16:creationId xmlns:a16="http://schemas.microsoft.com/office/drawing/2014/main" id="{F46CFA85-B8FB-49B4-9832-9FFF8C70ECF7}"/>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The </a:t>
            </a:r>
            <a:r>
              <a:rPr lang="en-CA" i="1" dirty="0">
                <a:latin typeface="Adobe Devanagari" panose="02040503050201020203" pitchFamily="18" charset="0"/>
                <a:cs typeface="Adobe Devanagari" panose="02040503050201020203" pitchFamily="18" charset="0"/>
              </a:rPr>
              <a:t>GGPPA</a:t>
            </a:r>
            <a:r>
              <a:rPr lang="en-CA" dirty="0">
                <a:latin typeface="Adobe Devanagari" panose="02040503050201020203" pitchFamily="18" charset="0"/>
                <a:cs typeface="Adobe Devanagari" panose="02040503050201020203" pitchFamily="18" charset="0"/>
              </a:rPr>
              <a:t> decision is very narrow so it tells us little about other policies imposed federally:</a:t>
            </a:r>
          </a:p>
          <a:p>
            <a:pPr lvl="2"/>
            <a:r>
              <a:rPr lang="en-CA" dirty="0">
                <a:latin typeface="Adobe Devanagari" panose="02040503050201020203" pitchFamily="18" charset="0"/>
                <a:cs typeface="Adobe Devanagari" panose="02040503050201020203" pitchFamily="18" charset="0"/>
              </a:rPr>
              <a:t>Carbon taxes or regulatory charges without a backstop element</a:t>
            </a:r>
          </a:p>
          <a:p>
            <a:pPr lvl="2"/>
            <a:r>
              <a:rPr lang="en-CA" dirty="0">
                <a:latin typeface="Adobe Devanagari" panose="02040503050201020203" pitchFamily="18" charset="0"/>
                <a:cs typeface="Adobe Devanagari" panose="02040503050201020203" pitchFamily="18" charset="0"/>
              </a:rPr>
              <a:t>Cap-and-trade programs</a:t>
            </a:r>
          </a:p>
          <a:p>
            <a:pPr lvl="2"/>
            <a:r>
              <a:rPr lang="en-CA" dirty="0">
                <a:latin typeface="Adobe Devanagari" panose="02040503050201020203" pitchFamily="18" charset="0"/>
                <a:cs typeface="Adobe Devanagari" panose="02040503050201020203" pitchFamily="18" charset="0"/>
              </a:rPr>
              <a:t>Hybrid policies (Alberta’s </a:t>
            </a:r>
            <a:r>
              <a:rPr lang="en-CA" i="1" dirty="0">
                <a:latin typeface="Adobe Devanagari" panose="02040503050201020203" pitchFamily="18" charset="0"/>
                <a:cs typeface="Adobe Devanagari" panose="02040503050201020203" pitchFamily="18" charset="0"/>
              </a:rPr>
              <a:t>SGER</a:t>
            </a:r>
            <a:r>
              <a:rPr lang="en-CA" dirty="0">
                <a:latin typeface="Adobe Devanagari" panose="02040503050201020203" pitchFamily="18" charset="0"/>
                <a:cs typeface="Adobe Devanagari" panose="02040503050201020203" pitchFamily="18" charset="0"/>
              </a:rPr>
              <a:t>/</a:t>
            </a:r>
            <a:r>
              <a:rPr lang="en-CA" i="1" dirty="0">
                <a:latin typeface="Adobe Devanagari" panose="02040503050201020203" pitchFamily="18" charset="0"/>
                <a:cs typeface="Adobe Devanagari" panose="02040503050201020203" pitchFamily="18" charset="0"/>
              </a:rPr>
              <a:t>CCIR</a:t>
            </a:r>
            <a:r>
              <a:rPr lang="en-CA" dirty="0">
                <a:latin typeface="Adobe Devanagari" panose="02040503050201020203" pitchFamily="18" charset="0"/>
                <a:cs typeface="Adobe Devanagari" panose="02040503050201020203" pitchFamily="18" charset="0"/>
              </a:rPr>
              <a:t>/</a:t>
            </a:r>
            <a:r>
              <a:rPr lang="en-CA" i="1" dirty="0">
                <a:latin typeface="Adobe Devanagari" panose="02040503050201020203" pitchFamily="18" charset="0"/>
                <a:cs typeface="Adobe Devanagari" panose="02040503050201020203" pitchFamily="18" charset="0"/>
              </a:rPr>
              <a:t>TIER</a:t>
            </a:r>
            <a:r>
              <a:rPr lang="en-CA" dirty="0">
                <a:latin typeface="Adobe Devanagari" panose="02040503050201020203" pitchFamily="18" charset="0"/>
                <a:cs typeface="Adobe Devanagari" panose="02040503050201020203" pitchFamily="18" charset="0"/>
              </a:rPr>
              <a:t> and the </a:t>
            </a:r>
            <a:r>
              <a:rPr lang="en-CA" i="1" dirty="0">
                <a:latin typeface="Adobe Devanagari" panose="02040503050201020203" pitchFamily="18" charset="0"/>
                <a:cs typeface="Adobe Devanagari" panose="02040503050201020203" pitchFamily="18" charset="0"/>
              </a:rPr>
              <a:t>GGPPA </a:t>
            </a:r>
            <a:r>
              <a:rPr lang="en-CA" dirty="0">
                <a:latin typeface="Adobe Devanagari" panose="02040503050201020203" pitchFamily="18" charset="0"/>
                <a:cs typeface="Adobe Devanagari" panose="02040503050201020203" pitchFamily="18" charset="0"/>
              </a:rPr>
              <a:t>if you ignore the backstop)</a:t>
            </a:r>
          </a:p>
          <a:p>
            <a:pPr lvl="2"/>
            <a:r>
              <a:rPr lang="en-CA" dirty="0">
                <a:latin typeface="Adobe Devanagari" panose="02040503050201020203" pitchFamily="18" charset="0"/>
                <a:cs typeface="Adobe Devanagari" panose="02040503050201020203" pitchFamily="18" charset="0"/>
              </a:rPr>
              <a:t>Facility-level regulations</a:t>
            </a:r>
          </a:p>
          <a:p>
            <a:r>
              <a:rPr lang="en-CA" dirty="0">
                <a:latin typeface="Adobe Devanagari" panose="02040503050201020203" pitchFamily="18" charset="0"/>
                <a:cs typeface="Adobe Devanagari" panose="02040503050201020203" pitchFamily="18" charset="0"/>
              </a:rPr>
              <a:t>Legal scholars (myself included now!) continue to argue about what the federal government might be able to do legislatively</a:t>
            </a:r>
          </a:p>
          <a:p>
            <a:pPr lvl="1"/>
            <a:r>
              <a:rPr lang="en-CA" dirty="0">
                <a:latin typeface="Adobe Devanagari" panose="02040503050201020203" pitchFamily="18" charset="0"/>
                <a:cs typeface="Adobe Devanagari" panose="02040503050201020203" pitchFamily="18" charset="0"/>
              </a:rPr>
              <a:t>Some argued that the criminal law power offers broad reach for federal action</a:t>
            </a:r>
          </a:p>
          <a:p>
            <a:pPr lvl="1"/>
            <a:r>
              <a:rPr lang="en-CA" dirty="0">
                <a:latin typeface="Adobe Devanagari" panose="02040503050201020203" pitchFamily="18" charset="0"/>
                <a:cs typeface="Adobe Devanagari" panose="02040503050201020203" pitchFamily="18" charset="0"/>
              </a:rPr>
              <a:t>Others (</a:t>
            </a:r>
            <a:r>
              <a:rPr lang="en-CA" dirty="0" err="1">
                <a:latin typeface="Adobe Devanagari" panose="02040503050201020203" pitchFamily="18" charset="0"/>
                <a:cs typeface="Adobe Devanagari" panose="02040503050201020203" pitchFamily="18" charset="0"/>
              </a:rPr>
              <a:t>Chalifour</a:t>
            </a:r>
            <a:r>
              <a:rPr lang="en-CA" dirty="0">
                <a:latin typeface="Adobe Devanagari" panose="02040503050201020203" pitchFamily="18" charset="0"/>
                <a:cs typeface="Adobe Devanagari" panose="02040503050201020203" pitchFamily="18" charset="0"/>
              </a:rPr>
              <a:t>, for example), have argued that POGG can anchor for most policies</a:t>
            </a:r>
          </a:p>
          <a:p>
            <a:pPr lvl="1"/>
            <a:r>
              <a:rPr lang="en-CA" dirty="0">
                <a:latin typeface="Adobe Devanagari" panose="02040503050201020203" pitchFamily="18" charset="0"/>
                <a:cs typeface="Adobe Devanagari" panose="02040503050201020203" pitchFamily="18" charset="0"/>
              </a:rPr>
              <a:t>I argue that POGG or the trade and commerce power could anchor some classes of emissions pricing policies, but others face familiar challenges that have plagued other federal economic policies</a:t>
            </a:r>
          </a:p>
          <a:p>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55130349"/>
      </p:ext>
    </p:extLst>
  </p:cSld>
  <p:clrMapOvr>
    <a:masterClrMapping/>
  </p:clrMapOvr>
  <mc:AlternateContent xmlns:mc="http://schemas.openxmlformats.org/markup-compatibility/2006" xmlns:p14="http://schemas.microsoft.com/office/powerpoint/2010/main">
    <mc:Choice Requires="p14">
      <p:transition spd="slow" p14:dur="2000" advTm="79998"/>
    </mc:Choice>
    <mc:Fallback xmlns="">
      <p:transition spd="slow" advTm="7999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815ABB-5DAF-45C5-96CA-EA0237B84ECF}"/>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Conclusions</a:t>
            </a:r>
          </a:p>
        </p:txBody>
      </p:sp>
      <p:sp>
        <p:nvSpPr>
          <p:cNvPr id="6" name="Content Placeholder 5">
            <a:extLst>
              <a:ext uri="{FF2B5EF4-FFF2-40B4-BE49-F238E27FC236}">
                <a16:creationId xmlns:a16="http://schemas.microsoft.com/office/drawing/2014/main" id="{13821A6D-92B3-450C-839A-509A9A00BA2D}"/>
              </a:ext>
            </a:extLst>
          </p:cNvPr>
          <p:cNvSpPr>
            <a:spLocks noGrp="1"/>
          </p:cNvSpPr>
          <p:nvPr>
            <p:ph idx="1"/>
          </p:nvPr>
        </p:nvSpPr>
        <p:spPr/>
        <p:txBody>
          <a:bodyPr/>
          <a:lstStyle/>
          <a:p>
            <a:r>
              <a:rPr lang="en-CA" dirty="0">
                <a:latin typeface="Adobe Devanagari" panose="02040503050201020203" pitchFamily="18" charset="0"/>
                <a:cs typeface="Adobe Devanagari" panose="02040503050201020203" pitchFamily="18" charset="0"/>
              </a:rPr>
              <a:t>The federal government has the capacity to implement GHG emissions policies, and has already done so in several cases</a:t>
            </a:r>
          </a:p>
          <a:p>
            <a:r>
              <a:rPr lang="en-CA" dirty="0">
                <a:latin typeface="Adobe Devanagari" panose="02040503050201020203" pitchFamily="18" charset="0"/>
                <a:cs typeface="Adobe Devanagari" panose="02040503050201020203" pitchFamily="18" charset="0"/>
              </a:rPr>
              <a:t>The Constitution imposes substantial limits on federal policies</a:t>
            </a:r>
          </a:p>
          <a:p>
            <a:r>
              <a:rPr lang="en-CA" dirty="0">
                <a:latin typeface="Adobe Devanagari" panose="02040503050201020203" pitchFamily="18" charset="0"/>
                <a:cs typeface="Adobe Devanagari" panose="02040503050201020203" pitchFamily="18" charset="0"/>
              </a:rPr>
              <a:t>Criminal law, POGG, and perhaps the trade and commerce power open the doors to a wide array of policy options </a:t>
            </a:r>
          </a:p>
          <a:p>
            <a:r>
              <a:rPr lang="en-CA" dirty="0">
                <a:latin typeface="Adobe Devanagari" panose="02040503050201020203" pitchFamily="18" charset="0"/>
                <a:cs typeface="Adobe Devanagari" panose="02040503050201020203" pitchFamily="18" charset="0"/>
              </a:rPr>
              <a:t>The extra-provincial branch of the trade and commerce power adds less than many assume to Parliament’s options</a:t>
            </a:r>
          </a:p>
          <a:p>
            <a:r>
              <a:rPr lang="en-CA" dirty="0">
                <a:latin typeface="Adobe Devanagari" panose="02040503050201020203" pitchFamily="18" charset="0"/>
                <a:cs typeface="Adobe Devanagari" panose="02040503050201020203" pitchFamily="18" charset="0"/>
              </a:rPr>
              <a:t>The </a:t>
            </a:r>
            <a:r>
              <a:rPr lang="en-CA" i="1" dirty="0">
                <a:latin typeface="Adobe Devanagari" panose="02040503050201020203" pitchFamily="18" charset="0"/>
                <a:cs typeface="Adobe Devanagari" panose="02040503050201020203" pitchFamily="18" charset="0"/>
              </a:rPr>
              <a:t>GGPPA</a:t>
            </a:r>
            <a:r>
              <a:rPr lang="en-CA" dirty="0">
                <a:latin typeface="Adobe Devanagari" panose="02040503050201020203" pitchFamily="18" charset="0"/>
                <a:cs typeface="Adobe Devanagari" panose="02040503050201020203" pitchFamily="18" charset="0"/>
              </a:rPr>
              <a:t> case may be among the important Canadian economic policy cases, but not because it settled the question of federal powers</a:t>
            </a:r>
          </a:p>
          <a:p>
            <a:r>
              <a:rPr lang="en-CA" dirty="0">
                <a:latin typeface="Adobe Devanagari" panose="02040503050201020203" pitchFamily="18" charset="0"/>
                <a:cs typeface="Adobe Devanagari" panose="02040503050201020203" pitchFamily="18" charset="0"/>
              </a:rPr>
              <a:t>The </a:t>
            </a:r>
            <a:r>
              <a:rPr lang="en-CA" i="1" dirty="0">
                <a:latin typeface="Adobe Devanagari" panose="02040503050201020203" pitchFamily="18" charset="0"/>
                <a:cs typeface="Adobe Devanagari" panose="02040503050201020203" pitchFamily="18" charset="0"/>
              </a:rPr>
              <a:t>GGPPA </a:t>
            </a:r>
            <a:r>
              <a:rPr lang="en-CA" dirty="0">
                <a:latin typeface="Adobe Devanagari" panose="02040503050201020203" pitchFamily="18" charset="0"/>
                <a:cs typeface="Adobe Devanagari" panose="02040503050201020203" pitchFamily="18" charset="0"/>
              </a:rPr>
              <a:t>will certainly not be the last climate policy case to reach the SCC</a:t>
            </a:r>
          </a:p>
          <a:p>
            <a:pPr lvl="1"/>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805227171"/>
      </p:ext>
    </p:extLst>
  </p:cSld>
  <p:clrMapOvr>
    <a:masterClrMapping/>
  </p:clrMapOvr>
  <mc:AlternateContent xmlns:mc="http://schemas.openxmlformats.org/markup-compatibility/2006" xmlns:p14="http://schemas.microsoft.com/office/powerpoint/2010/main">
    <mc:Choice Requires="p14">
      <p:transition spd="slow" p14:dur="2000" advTm="47305"/>
    </mc:Choice>
    <mc:Fallback xmlns="">
      <p:transition spd="slow" advTm="4730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902" y="1905001"/>
            <a:ext cx="8285434" cy="707886"/>
          </a:xfrm>
        </p:spPr>
        <p:txBody>
          <a:bodyPr/>
          <a:lstStyle/>
          <a:p>
            <a:r>
              <a:rPr lang="en-US" dirty="0">
                <a:latin typeface="Adobe Devanagari" panose="02040503050201020203" pitchFamily="18" charset="0"/>
                <a:cs typeface="Adobe Devanagari" panose="02040503050201020203" pitchFamily="18" charset="0"/>
              </a:rPr>
              <a:t>Contact Information</a:t>
            </a:r>
          </a:p>
        </p:txBody>
      </p:sp>
      <p:sp>
        <p:nvSpPr>
          <p:cNvPr id="3" name="Content Placeholder 2"/>
          <p:cNvSpPr>
            <a:spLocks noGrp="1"/>
          </p:cNvSpPr>
          <p:nvPr>
            <p:ph idx="10"/>
          </p:nvPr>
        </p:nvSpPr>
        <p:spPr>
          <a:xfrm>
            <a:off x="1981902" y="3124200"/>
            <a:ext cx="8328940" cy="2086090"/>
          </a:xfrm>
        </p:spPr>
        <p:txBody>
          <a:bodyPr/>
          <a:lstStyle/>
          <a:p>
            <a:r>
              <a:rPr lang="en-US" dirty="0">
                <a:latin typeface="Adobe Devanagari" panose="02040503050201020203" pitchFamily="18" charset="0"/>
                <a:cs typeface="Adobe Devanagari" panose="02040503050201020203" pitchFamily="18" charset="0"/>
              </a:rPr>
              <a:t>Andrew Leach</a:t>
            </a:r>
          </a:p>
          <a:p>
            <a:r>
              <a:rPr lang="en-US" dirty="0">
                <a:latin typeface="Adobe Devanagari" panose="02040503050201020203" pitchFamily="18" charset="0"/>
                <a:cs typeface="Adobe Devanagari" panose="02040503050201020203" pitchFamily="18" charset="0"/>
              </a:rPr>
              <a:t>University of Alberta School of Business</a:t>
            </a:r>
          </a:p>
          <a:p>
            <a:r>
              <a:rPr lang="en-US" dirty="0">
                <a:latin typeface="Adobe Devanagari" panose="02040503050201020203" pitchFamily="18" charset="0"/>
                <a:cs typeface="Adobe Devanagari" panose="02040503050201020203" pitchFamily="18" charset="0"/>
                <a:hlinkClick r:id="rId2"/>
              </a:rPr>
              <a:t>andrew.leach@ualberta.ca</a:t>
            </a:r>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Twitter: @</a:t>
            </a:r>
            <a:r>
              <a:rPr lang="en-US" dirty="0" err="1">
                <a:latin typeface="Adobe Devanagari" panose="02040503050201020203" pitchFamily="18" charset="0"/>
                <a:cs typeface="Adobe Devanagari" panose="02040503050201020203" pitchFamily="18" charset="0"/>
              </a:rPr>
              <a:t>andrew_leach</a:t>
            </a:r>
            <a:endParaRPr lang="en-US" dirty="0">
              <a:latin typeface="Adobe Devanagari" panose="02040503050201020203" pitchFamily="18" charset="0"/>
              <a:cs typeface="Adobe Devanagari" panose="02040503050201020203" pitchFamily="18" charset="0"/>
            </a:endParaRPr>
          </a:p>
        </p:txBody>
      </p:sp>
      <p:sp>
        <p:nvSpPr>
          <p:cNvPr id="4" name="Slide Number Placeholder 3"/>
          <p:cNvSpPr>
            <a:spLocks noGrp="1"/>
          </p:cNvSpPr>
          <p:nvPr>
            <p:ph type="sldNum" sz="quarter" idx="4294967295"/>
          </p:nvPr>
        </p:nvSpPr>
        <p:spPr>
          <a:xfrm>
            <a:off x="9953626" y="115888"/>
            <a:ext cx="714375" cy="285750"/>
          </a:xfrm>
        </p:spPr>
        <p:txBody>
          <a:bodyPr/>
          <a:lstStyle/>
          <a:p>
            <a:pPr>
              <a:defRPr/>
            </a:pPr>
            <a:fld id="{9D39C8C3-AD91-4110-995A-771E31296FF5}" type="slidenum">
              <a:rPr lang="en-US" smtClean="0"/>
              <a:pPr>
                <a:defRPr/>
              </a:pPr>
              <a:t>38</a:t>
            </a:fld>
            <a:endParaRPr lang="en-US" dirty="0"/>
          </a:p>
        </p:txBody>
      </p:sp>
    </p:spTree>
    <p:extLst>
      <p:ext uri="{BB962C8B-B14F-4D97-AF65-F5344CB8AC3E}">
        <p14:creationId xmlns:p14="http://schemas.microsoft.com/office/powerpoint/2010/main" val="418511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C21A6-90A1-4AA7-B068-8B59573456F1}"/>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Our emissions and targets</a:t>
            </a:r>
          </a:p>
        </p:txBody>
      </p:sp>
      <p:pic>
        <p:nvPicPr>
          <p:cNvPr id="8" name="Content Placeholder 7">
            <a:extLst>
              <a:ext uri="{FF2B5EF4-FFF2-40B4-BE49-F238E27FC236}">
                <a16:creationId xmlns:a16="http://schemas.microsoft.com/office/drawing/2014/main" id="{5F19533B-CC09-46A1-84B4-0623A05F60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3437" y="1285875"/>
            <a:ext cx="10525125" cy="4857750"/>
          </a:xfrm>
        </p:spPr>
      </p:pic>
    </p:spTree>
    <p:extLst>
      <p:ext uri="{BB962C8B-B14F-4D97-AF65-F5344CB8AC3E}">
        <p14:creationId xmlns:p14="http://schemas.microsoft.com/office/powerpoint/2010/main" val="154979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C21A6-90A1-4AA7-B068-8B59573456F1}"/>
              </a:ext>
            </a:extLst>
          </p:cNvPr>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Our emissions and targets along with recent projections</a:t>
            </a:r>
          </a:p>
        </p:txBody>
      </p:sp>
      <p:pic>
        <p:nvPicPr>
          <p:cNvPr id="6" name="Content Placeholder 5">
            <a:extLst>
              <a:ext uri="{FF2B5EF4-FFF2-40B4-BE49-F238E27FC236}">
                <a16:creationId xmlns:a16="http://schemas.microsoft.com/office/drawing/2014/main" id="{9FA92AE6-C82C-431D-B9FA-A9090C17DBA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3437" y="1285875"/>
            <a:ext cx="10525125" cy="4857750"/>
          </a:xfrm>
        </p:spPr>
      </p:pic>
    </p:spTree>
    <p:extLst>
      <p:ext uri="{BB962C8B-B14F-4D97-AF65-F5344CB8AC3E}">
        <p14:creationId xmlns:p14="http://schemas.microsoft.com/office/powerpoint/2010/main" val="257931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Canada faces a significant emissions mitigation challenge</a:t>
            </a:r>
            <a:endParaRPr lang="en-US" dirty="0">
              <a:latin typeface="Adobe Devanagari" panose="02040503050201020203" pitchFamily="18" charset="0"/>
              <a:cs typeface="Adobe Devanagari" panose="02040503050201020203" pitchFamily="18" charset="0"/>
            </a:endParaRPr>
          </a:p>
        </p:txBody>
      </p:sp>
      <p:sp>
        <p:nvSpPr>
          <p:cNvPr id="4" name="Content Placeholder 3">
            <a:extLst>
              <a:ext uri="{FF2B5EF4-FFF2-40B4-BE49-F238E27FC236}">
                <a16:creationId xmlns:a16="http://schemas.microsoft.com/office/drawing/2014/main" id="{FCEF2FDC-5DA4-4926-A5C4-DA51D3095673}"/>
              </a:ext>
            </a:extLst>
          </p:cNvPr>
          <p:cNvSpPr>
            <a:spLocks noGrp="1"/>
          </p:cNvSpPr>
          <p:nvPr>
            <p:ph idx="1"/>
          </p:nvPr>
        </p:nvSpPr>
        <p:spPr/>
        <p:txBody>
          <a:bodyPr/>
          <a:lstStyle/>
          <a:p>
            <a:r>
              <a:rPr lang="en-US" dirty="0">
                <a:latin typeface="Adobe Devanagari" panose="02040503050201020203" pitchFamily="18" charset="0"/>
                <a:cs typeface="Adobe Devanagari" panose="02040503050201020203" pitchFamily="18" charset="0"/>
              </a:rPr>
              <a:t>Canada’s latest emissions projections forecast levels 8-15% below 2005 levels by 2030</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Budget 2021 suggested we were on track to 36% below 2005 levels by 2030</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Canada’s new target is 40-45% below 2005 levels by 2030</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Our emissions (2019) were estimated at 730 Mt, or equal to our 2005 levels</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Globally, a 2</a:t>
            </a:r>
            <a:r>
              <a:rPr lang="en-US" baseline="30000" dirty="0">
                <a:latin typeface="Adobe Devanagari" panose="02040503050201020203" pitchFamily="18" charset="0"/>
                <a:cs typeface="Adobe Devanagari" panose="02040503050201020203" pitchFamily="18" charset="0"/>
              </a:rPr>
              <a:t>o</a:t>
            </a:r>
            <a:r>
              <a:rPr lang="en-US" dirty="0">
                <a:latin typeface="Adobe Devanagari" panose="02040503050201020203" pitchFamily="18" charset="0"/>
                <a:cs typeface="Adobe Devanagari" panose="02040503050201020203" pitchFamily="18" charset="0"/>
              </a:rPr>
              <a:t>C pathway implies emissions ~10% below 2005 levels by 2030 </a:t>
            </a:r>
          </a:p>
          <a:p>
            <a:endParaRPr lang="en-US" dirty="0">
              <a:latin typeface="Adobe Devanagari" panose="02040503050201020203" pitchFamily="18" charset="0"/>
              <a:cs typeface="Adobe Devanagari" panose="02040503050201020203" pitchFamily="18" charset="0"/>
            </a:endParaRPr>
          </a:p>
          <a:p>
            <a:r>
              <a:rPr lang="en-US" dirty="0">
                <a:latin typeface="Adobe Devanagari" panose="02040503050201020203" pitchFamily="18" charset="0"/>
                <a:cs typeface="Adobe Devanagari" panose="02040503050201020203" pitchFamily="18" charset="0"/>
              </a:rPr>
              <a:t>Globally, a 1.5</a:t>
            </a:r>
            <a:r>
              <a:rPr lang="en-US" baseline="30000" dirty="0">
                <a:latin typeface="Adobe Devanagari" panose="02040503050201020203" pitchFamily="18" charset="0"/>
                <a:cs typeface="Adobe Devanagari" panose="02040503050201020203" pitchFamily="18" charset="0"/>
              </a:rPr>
              <a:t>o</a:t>
            </a:r>
            <a:r>
              <a:rPr lang="en-US" dirty="0">
                <a:latin typeface="Adobe Devanagari" panose="02040503050201020203" pitchFamily="18" charset="0"/>
                <a:cs typeface="Adobe Devanagari" panose="02040503050201020203" pitchFamily="18" charset="0"/>
              </a:rPr>
              <a:t>C pathway implies emissions ~40% below 2005 levels by 2030</a:t>
            </a:r>
            <a:endParaRPr lang="en-CA"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321394181"/>
      </p:ext>
    </p:extLst>
  </p:cSld>
  <p:clrMapOvr>
    <a:masterClrMapping/>
  </p:clrMapOvr>
  <mc:AlternateContent xmlns:mc="http://schemas.openxmlformats.org/markup-compatibility/2006" xmlns:p14="http://schemas.microsoft.com/office/powerpoint/2010/main">
    <mc:Choice Requires="p14">
      <p:transition spd="slow" p14:dur="2000" advTm="48771"/>
    </mc:Choice>
    <mc:Fallback xmlns="">
      <p:transition spd="slow" advTm="487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Canada faces a significant emissions mitigation challenge</a:t>
            </a:r>
            <a:endParaRPr lang="en-US" dirty="0">
              <a:latin typeface="Adobe Devanagari" panose="02040503050201020203" pitchFamily="18" charset="0"/>
              <a:cs typeface="Adobe Devanagari" panose="02040503050201020203" pitchFamily="18" charset="0"/>
            </a:endParaRPr>
          </a:p>
        </p:txBody>
      </p:sp>
      <p:pic>
        <p:nvPicPr>
          <p:cNvPr id="7" name="Content Placeholder 6">
            <a:extLst>
              <a:ext uri="{FF2B5EF4-FFF2-40B4-BE49-F238E27FC236}">
                <a16:creationId xmlns:a16="http://schemas.microsoft.com/office/drawing/2014/main" id="{7D8E7483-DC45-430F-9C8E-AF9E82A8FF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8250" y="1143000"/>
            <a:ext cx="9715500" cy="4857750"/>
          </a:xfrm>
        </p:spPr>
      </p:pic>
    </p:spTree>
    <p:extLst>
      <p:ext uri="{BB962C8B-B14F-4D97-AF65-F5344CB8AC3E}">
        <p14:creationId xmlns:p14="http://schemas.microsoft.com/office/powerpoint/2010/main" val="3752680490"/>
      </p:ext>
    </p:extLst>
  </p:cSld>
  <p:clrMapOvr>
    <a:masterClrMapping/>
  </p:clrMapOvr>
  <mc:AlternateContent xmlns:mc="http://schemas.openxmlformats.org/markup-compatibility/2006" xmlns:p14="http://schemas.microsoft.com/office/powerpoint/2010/main">
    <mc:Choice Requires="p14">
      <p:transition spd="slow" p14:dur="2000" advTm="48771"/>
    </mc:Choice>
    <mc:Fallback xmlns="">
      <p:transition spd="slow" advTm="487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dobe Devanagari" panose="02040503050201020203" pitchFamily="18" charset="0"/>
                <a:cs typeface="Adobe Devanagari" panose="02040503050201020203" pitchFamily="18" charset="0"/>
              </a:rPr>
              <a:t>Canada faces a significant federalism challenge</a:t>
            </a:r>
            <a:endParaRPr lang="en-US" dirty="0">
              <a:latin typeface="Adobe Devanagari" panose="02040503050201020203" pitchFamily="18" charset="0"/>
              <a:cs typeface="Adobe Devanagari" panose="02040503050201020203" pitchFamily="18" charset="0"/>
            </a:endParaRPr>
          </a:p>
        </p:txBody>
      </p:sp>
      <p:pic>
        <p:nvPicPr>
          <p:cNvPr id="7" name="Content Placeholder 6">
            <a:extLst>
              <a:ext uri="{FF2B5EF4-FFF2-40B4-BE49-F238E27FC236}">
                <a16:creationId xmlns:a16="http://schemas.microsoft.com/office/drawing/2014/main" id="{7D8E7483-DC45-430F-9C8E-AF9E82A8FF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8250" y="1143000"/>
            <a:ext cx="9715500" cy="4857750"/>
          </a:xfrm>
        </p:spPr>
      </p:pic>
    </p:spTree>
    <p:extLst>
      <p:ext uri="{BB962C8B-B14F-4D97-AF65-F5344CB8AC3E}">
        <p14:creationId xmlns:p14="http://schemas.microsoft.com/office/powerpoint/2010/main" val="3047228256"/>
      </p:ext>
    </p:extLst>
  </p:cSld>
  <p:clrMapOvr>
    <a:masterClrMapping/>
  </p:clrMapOvr>
  <mc:AlternateContent xmlns:mc="http://schemas.openxmlformats.org/markup-compatibility/2006" xmlns:p14="http://schemas.microsoft.com/office/powerpoint/2010/main">
    <mc:Choice Requires="p14">
      <p:transition spd="slow" p14:dur="2000" advTm="48771"/>
    </mc:Choice>
    <mc:Fallback xmlns="">
      <p:transition spd="slow" advTm="487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Devanagari" panose="02040503050201020203" pitchFamily="18" charset="0"/>
                <a:cs typeface="Adobe Devanagari" panose="02040503050201020203" pitchFamily="18" charset="0"/>
              </a:rPr>
              <a:t>The federalism challenges leap off the page</a:t>
            </a:r>
          </a:p>
        </p:txBody>
      </p:sp>
      <p:pic>
        <p:nvPicPr>
          <p:cNvPr id="7" name="Content Placeholder 6">
            <a:extLst>
              <a:ext uri="{FF2B5EF4-FFF2-40B4-BE49-F238E27FC236}">
                <a16:creationId xmlns:a16="http://schemas.microsoft.com/office/drawing/2014/main" id="{63BD0DCD-C3CA-4BCB-AB19-9D4835FE1A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8250" y="1143000"/>
            <a:ext cx="9715500" cy="4857750"/>
          </a:xfrm>
        </p:spPr>
      </p:pic>
    </p:spTree>
    <p:extLst>
      <p:ext uri="{BB962C8B-B14F-4D97-AF65-F5344CB8AC3E}">
        <p14:creationId xmlns:p14="http://schemas.microsoft.com/office/powerpoint/2010/main" val="2600872019"/>
      </p:ext>
    </p:extLst>
  </p:cSld>
  <p:clrMapOvr>
    <a:masterClrMapping/>
  </p:clrMapOvr>
</p:sld>
</file>

<file path=ppt/theme/theme1.xml><?xml version="1.0" encoding="utf-8"?>
<a:theme xmlns:a="http://schemas.openxmlformats.org/drawingml/2006/main" name="2_SOB_02">
  <a:themeElements>
    <a:clrScheme name="SOB_02 13">
      <a:dk1>
        <a:srgbClr val="000000"/>
      </a:dk1>
      <a:lt1>
        <a:srgbClr val="FFFFFF"/>
      </a:lt1>
      <a:dk2>
        <a:srgbClr val="000000"/>
      </a:dk2>
      <a:lt2>
        <a:srgbClr val="808080"/>
      </a:lt2>
      <a:accent1>
        <a:srgbClr val="BBE0E3"/>
      </a:accent1>
      <a:accent2>
        <a:srgbClr val="003300"/>
      </a:accent2>
      <a:accent3>
        <a:srgbClr val="FFFFFF"/>
      </a:accent3>
      <a:accent4>
        <a:srgbClr val="000000"/>
      </a:accent4>
      <a:accent5>
        <a:srgbClr val="DAEDEF"/>
      </a:accent5>
      <a:accent6>
        <a:srgbClr val="002D00"/>
      </a:accent6>
      <a:hlink>
        <a:srgbClr val="003300"/>
      </a:hlink>
      <a:folHlink>
        <a:srgbClr val="003300"/>
      </a:folHlink>
    </a:clrScheme>
    <a:fontScheme name="SOB_02">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B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B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B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B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B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B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B_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B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B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B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B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B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OB_02 13">
        <a:dk1>
          <a:srgbClr val="000000"/>
        </a:dk1>
        <a:lt1>
          <a:srgbClr val="FFFFFF"/>
        </a:lt1>
        <a:dk2>
          <a:srgbClr val="000000"/>
        </a:dk2>
        <a:lt2>
          <a:srgbClr val="808080"/>
        </a:lt2>
        <a:accent1>
          <a:srgbClr val="BBE0E3"/>
        </a:accent1>
        <a:accent2>
          <a:srgbClr val="003300"/>
        </a:accent2>
        <a:accent3>
          <a:srgbClr val="FFFFFF"/>
        </a:accent3>
        <a:accent4>
          <a:srgbClr val="000000"/>
        </a:accent4>
        <a:accent5>
          <a:srgbClr val="DAEDEF"/>
        </a:accent5>
        <a:accent6>
          <a:srgbClr val="002D00"/>
        </a:accent6>
        <a:hlink>
          <a:srgbClr val="003300"/>
        </a:hlink>
        <a:folHlink>
          <a:srgbClr val="00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46654</TotalTime>
  <Words>3197</Words>
  <Application>Microsoft Office PowerPoint</Application>
  <PresentationFormat>Widescreen</PresentationFormat>
  <Paragraphs>241</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Adobe Devanagari</vt:lpstr>
      <vt:lpstr>Arial</vt:lpstr>
      <vt:lpstr>Calibri</vt:lpstr>
      <vt:lpstr>Garamond</vt:lpstr>
      <vt:lpstr>Times</vt:lpstr>
      <vt:lpstr>Times New Roman</vt:lpstr>
      <vt:lpstr>Verdana</vt:lpstr>
      <vt:lpstr>2_SOB_02</vt:lpstr>
      <vt:lpstr>Economic implications of Supreme Court decision on GHG pricing for climate policy</vt:lpstr>
      <vt:lpstr>An Economist goes to law school</vt:lpstr>
      <vt:lpstr>WHY YOU SHOULD (Still) CARE ABOUT THE CONSTITUTION after the carbon pricing reference case </vt:lpstr>
      <vt:lpstr>Our emissions and targets</vt:lpstr>
      <vt:lpstr>Our emissions and targets along with recent projections</vt:lpstr>
      <vt:lpstr>Canada faces a significant emissions mitigation challenge</vt:lpstr>
      <vt:lpstr>Canada faces a significant emissions mitigation challenge</vt:lpstr>
      <vt:lpstr>Canada faces a significant federalism challenge</vt:lpstr>
      <vt:lpstr>The federalism challenges leap off the page</vt:lpstr>
      <vt:lpstr>The federalism challenges leap off the page</vt:lpstr>
      <vt:lpstr>The economist’s response isn’t to open a Constitutional Law book!</vt:lpstr>
      <vt:lpstr>The economist’s response isn’t to open a Constitutional Law book!</vt:lpstr>
      <vt:lpstr>Climate policy raises several important constitutional questions</vt:lpstr>
      <vt:lpstr>Environmental economics meets the law</vt:lpstr>
      <vt:lpstr>A digression on the division of powers</vt:lpstr>
      <vt:lpstr>National GHG policy is challenging</vt:lpstr>
      <vt:lpstr>The Federal Power: Sections 91, 92(10), and 132</vt:lpstr>
      <vt:lpstr>The Federal Power: Sections 91, 92(10), and 132</vt:lpstr>
      <vt:lpstr>National GHG policy is challenging</vt:lpstr>
      <vt:lpstr>But, we signed the Paris agreement!</vt:lpstr>
      <vt:lpstr>National GHG policy is challenging</vt:lpstr>
      <vt:lpstr>The Provincial Powers: Sections 92, 92A and 125</vt:lpstr>
      <vt:lpstr>National GHG policy is challenging</vt:lpstr>
      <vt:lpstr>When is a tax not a tax? Westbank</vt:lpstr>
      <vt:lpstr>Double-aspect and paramountcy</vt:lpstr>
      <vt:lpstr>Canada has a long history of Premiers fighting federal overreach</vt:lpstr>
      <vt:lpstr>Canada has a long history of Premiers fighting federal overreach</vt:lpstr>
      <vt:lpstr>Canada has a long history of Premiers fighting federal overreach</vt:lpstr>
      <vt:lpstr>Enter the GGPPA</vt:lpstr>
      <vt:lpstr>What exactly does the GGPPA do?</vt:lpstr>
      <vt:lpstr>What is the court deciding in a constitutional case?</vt:lpstr>
      <vt:lpstr>Canada argued the GGPPA was a valid exercise of POGG</vt:lpstr>
      <vt:lpstr>What did the SCC FinD?</vt:lpstr>
      <vt:lpstr>The GGPPA is intra vires Parliament!</vt:lpstr>
      <vt:lpstr>Aspects of the decision for further thought</vt:lpstr>
      <vt:lpstr>What does it tell us about other policies that might be imposed</vt:lpstr>
      <vt:lpstr>Conclusions</vt:lpstr>
      <vt:lpstr>Contact Information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james.stuart</dc:creator>
  <cp:lastModifiedBy>Leach, Andrew</cp:lastModifiedBy>
  <cp:revision>613</cp:revision>
  <cp:lastPrinted>2015-10-30T16:53:40Z</cp:lastPrinted>
  <dcterms:created xsi:type="dcterms:W3CDTF">2015-07-21T17:41:53Z</dcterms:created>
  <dcterms:modified xsi:type="dcterms:W3CDTF">2021-09-15T18:50:29Z</dcterms:modified>
</cp:coreProperties>
</file>